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gif" ContentType="image/gif"/>
  <Default Extension="jpg" ContentType="image/jpe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entation.xml" ContentType="application/vnd.openxmlformats-officedocument.presentationml.presentation.main+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11.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7" r:id="rId1"/>
  </p:sldMasterIdLst>
  <p:notesMasterIdLst>
    <p:notesMasterId r:id="rId36"/>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Lst>
  <p:sldSz cx="9144000" cy="5143500" type="screen16x9"/>
  <p:notesSz cx="6858000" cy="9144000"/>
  <p:embeddedFontLst>
    <p:embeddedFont>
      <p:font typeface="Open Sans" panose="020B0606030504020204" pitchFamily="34" charset="0"/>
      <p:regular r:id="rId37"/>
      <p:bold r:id="rId38"/>
      <p:italic r:id="rId39"/>
      <p:boldItalic r:id="rId40"/>
    </p:embeddedFont>
    <p:embeddedFont>
      <p:font typeface="Open Sans Light" panose="020B0306030504020204" pitchFamily="34" charset="0"/>
      <p:regular r:id="rId41"/>
      <p:bold r:id="rId42"/>
      <p:italic r:id="rId43"/>
      <p:boldItalic r:id="rId44"/>
    </p:embeddedFont>
    <p:embeddedFont>
      <p:font typeface="Open Sans SemiBold" panose="020B060603050402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004429-92B6-4AF5-9E7B-AFA70669D3CB}">
  <a:tblStyle styleId="{17004429-92B6-4AF5-9E7B-AFA70669D3CB}"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9"/>
    <p:restoredTop sz="94648"/>
  </p:normalViewPr>
  <p:slideViewPr>
    <p:cSldViewPr snapToGrid="0" snapToObjects="1">
      <p:cViewPr varScale="1">
        <p:scale>
          <a:sx n="156" d="100"/>
          <a:sy n="156" d="100"/>
        </p:scale>
        <p:origin x="7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viewProps" Target="viewProps.xml"/><Relationship Id="rId55"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customXml" Target="../customXml/item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presProps" Target="presProps.xml"/></Relationships>
</file>

<file path=ppt/media/image1.png>
</file>

<file path=ppt/media/image10.gif>
</file>

<file path=ppt/media/image11.gif>
</file>

<file path=ppt/media/image12.jpg>
</file>

<file path=ppt/media/image13.gif>
</file>

<file path=ppt/media/image14.jpg>
</file>

<file path=ppt/media/image15.jpg>
</file>

<file path=ppt/media/image16.gif>
</file>

<file path=ppt/media/image17.gif>
</file>

<file path=ppt/media/image18.gif>
</file>

<file path=ppt/media/image19.png>
</file>

<file path=ppt/media/image2.png>
</file>

<file path=ppt/media/image3.png>
</file>

<file path=ppt/media/image4.pn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d2e6ab5c93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3" name="Google Shape;163;gd2e6ab5c93_0_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d2e6ab5c93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gd2e6ab5c93_0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2e6ab5c93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Google Shape;177;gd2e6ab5c93_0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d2e6ab5c93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gd2e6ab5c93_0_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d2e6ab5c93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gd2e6ab5c93_0_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d2e6ab5c93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d2e6ab5c93_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2e6ab5c93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gd2e6ab5c93_0_1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2e6ab5c93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gd2e6ab5c93_0_1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d2e6ab5c93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gd2e6ab5c93_0_1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d2e6ab5c9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gd2e6ab5c93_0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d2e6ab5c9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d2e6ab5c93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d2e6ab5c93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5" name="Google Shape;235;gd2e6ab5c93_0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d2e6ab5c93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gd2e6ab5c93_0_1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d2e6ab5c9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gd2e6ab5c93_0_1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2e6ab5c93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gd2e6ab5c93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d2e6ab5c93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6" name="Google Shape;266;gd2e6ab5c93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d2e6ab5c93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gd2e6ab5c93_0_1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d2e6ab5c93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gd2e6ab5c93_0_2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d2e6ab5c93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8" name="Google Shape;288;gd2e6ab5c93_0_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d2e6ab5c93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gd2e6ab5c93_0_2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d2e6ab5c93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d2e6ab5c93_0_2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d2e6ab5c93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gd2e6ab5c93_0_2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d2e6ab5c93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gd2e6ab5c93_0_2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d2e6ab5c93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3" name="Google Shape;323;gd2e6ab5c93_0_2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d2e6ab5c93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 name="Google Shape;330;gd2e6ab5c93_0_2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d2e6ab5c93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7" name="Google Shape;337;gd2e6ab5c93_0_2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d2e6ab5c9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d2e6ab5c93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2e6ab5c9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d2e6ab5c93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d2e6ab5c9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d2e6ab5c93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d2e6ab5c93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gd2e6ab5c93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d2e6ab5c9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d2e6ab5c93_0_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d2e6ab5c93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6" name="Google Shape;156;gd2e6ab5c93_0_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1">
  <p:cSld name="CUSTOM_10_1_1">
    <p:bg>
      <p:bgPr>
        <a:gradFill>
          <a:gsLst>
            <a:gs pos="0">
              <a:srgbClr val="32B9CF"/>
            </a:gs>
            <a:gs pos="52999">
              <a:srgbClr val="1C6DB6"/>
            </a:gs>
            <a:gs pos="100000">
              <a:srgbClr val="702269"/>
            </a:gs>
          </a:gsLst>
          <a:lin ang="2700006" scaled="0"/>
        </a:gradFill>
        <a:effectLst/>
      </p:bgPr>
    </p:bg>
    <p:spTree>
      <p:nvGrpSpPr>
        <p:cNvPr id="1" name="Shape 10"/>
        <p:cNvGrpSpPr/>
        <p:nvPr/>
      </p:nvGrpSpPr>
      <p:grpSpPr>
        <a:xfrm>
          <a:off x="0" y="0"/>
          <a:ext cx="0" cy="0"/>
          <a:chOff x="0" y="0"/>
          <a:chExt cx="0" cy="0"/>
        </a:xfrm>
      </p:grpSpPr>
      <p:sp>
        <p:nvSpPr>
          <p:cNvPr id="11" name="Google Shape;11;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a:p>
        </p:txBody>
      </p:sp>
      <p:sp>
        <p:nvSpPr>
          <p:cNvPr id="12" name="Google Shape;12;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2800"/>
              <a:buNone/>
              <a:defRPr sz="3600">
                <a:solidFill>
                  <a:srgbClr val="FFFFFF"/>
                </a:solidFill>
              </a:defRPr>
            </a:lvl1pPr>
            <a:lvl2pPr lvl="1" algn="l">
              <a:lnSpc>
                <a:spcPct val="100000"/>
              </a:lnSpc>
              <a:spcBef>
                <a:spcPts val="0"/>
              </a:spcBef>
              <a:spcAft>
                <a:spcPts val="0"/>
              </a:spcAft>
              <a:buSzPts val="3000"/>
              <a:buNone/>
              <a:defRPr sz="5600">
                <a:solidFill>
                  <a:srgbClr val="FFFFFF"/>
                </a:solidFill>
              </a:defRPr>
            </a:lvl2pPr>
            <a:lvl3pPr lvl="2" algn="l">
              <a:lnSpc>
                <a:spcPct val="100000"/>
              </a:lnSpc>
              <a:spcBef>
                <a:spcPts val="0"/>
              </a:spcBef>
              <a:spcAft>
                <a:spcPts val="0"/>
              </a:spcAft>
              <a:buSzPts val="3000"/>
              <a:buNone/>
              <a:defRPr sz="5600">
                <a:solidFill>
                  <a:srgbClr val="FFFFFF"/>
                </a:solidFill>
              </a:defRPr>
            </a:lvl3pPr>
            <a:lvl4pPr lvl="3" algn="l">
              <a:lnSpc>
                <a:spcPct val="100000"/>
              </a:lnSpc>
              <a:spcBef>
                <a:spcPts val="0"/>
              </a:spcBef>
              <a:spcAft>
                <a:spcPts val="0"/>
              </a:spcAft>
              <a:buSzPts val="3000"/>
              <a:buNone/>
              <a:defRPr sz="5600">
                <a:solidFill>
                  <a:srgbClr val="FFFFFF"/>
                </a:solidFill>
              </a:defRPr>
            </a:lvl4pPr>
            <a:lvl5pPr lvl="4" algn="l">
              <a:lnSpc>
                <a:spcPct val="100000"/>
              </a:lnSpc>
              <a:spcBef>
                <a:spcPts val="0"/>
              </a:spcBef>
              <a:spcAft>
                <a:spcPts val="0"/>
              </a:spcAft>
              <a:buSzPts val="3000"/>
              <a:buNone/>
              <a:defRPr sz="5600">
                <a:solidFill>
                  <a:srgbClr val="FFFFFF"/>
                </a:solidFill>
              </a:defRPr>
            </a:lvl5pPr>
            <a:lvl6pPr lvl="5" algn="l">
              <a:lnSpc>
                <a:spcPct val="100000"/>
              </a:lnSpc>
              <a:spcBef>
                <a:spcPts val="0"/>
              </a:spcBef>
              <a:spcAft>
                <a:spcPts val="0"/>
              </a:spcAft>
              <a:buSzPts val="3000"/>
              <a:buNone/>
              <a:defRPr sz="5600">
                <a:solidFill>
                  <a:srgbClr val="FFFFFF"/>
                </a:solidFill>
              </a:defRPr>
            </a:lvl6pPr>
            <a:lvl7pPr lvl="6" algn="l">
              <a:lnSpc>
                <a:spcPct val="100000"/>
              </a:lnSpc>
              <a:spcBef>
                <a:spcPts val="0"/>
              </a:spcBef>
              <a:spcAft>
                <a:spcPts val="0"/>
              </a:spcAft>
              <a:buSzPts val="3000"/>
              <a:buNone/>
              <a:defRPr sz="5600">
                <a:solidFill>
                  <a:srgbClr val="FFFFFF"/>
                </a:solidFill>
              </a:defRPr>
            </a:lvl7pPr>
            <a:lvl8pPr lvl="7" algn="l">
              <a:lnSpc>
                <a:spcPct val="100000"/>
              </a:lnSpc>
              <a:spcBef>
                <a:spcPts val="0"/>
              </a:spcBef>
              <a:spcAft>
                <a:spcPts val="0"/>
              </a:spcAft>
              <a:buSzPts val="3000"/>
              <a:buNone/>
              <a:defRPr sz="5600">
                <a:solidFill>
                  <a:srgbClr val="FFFFFF"/>
                </a:solidFill>
              </a:defRPr>
            </a:lvl8pPr>
            <a:lvl9pPr lvl="8" algn="l">
              <a:lnSpc>
                <a:spcPct val="100000"/>
              </a:lnSpc>
              <a:spcBef>
                <a:spcPts val="0"/>
              </a:spcBef>
              <a:spcAft>
                <a:spcPts val="0"/>
              </a:spcAft>
              <a:buSzPts val="3000"/>
              <a:buNone/>
              <a:defRPr sz="5600">
                <a:solidFill>
                  <a:srgbClr val="FFFFFF"/>
                </a:solidFill>
              </a:defRPr>
            </a:lvl9pPr>
          </a:lstStyle>
          <a:p>
            <a:endParaRPr/>
          </a:p>
        </p:txBody>
      </p:sp>
      <p:sp>
        <p:nvSpPr>
          <p:cNvPr id="13" name="Google Shape;13;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 executive summary">
  <p:cSld name="CUSTOM_1_3_1">
    <p:bg>
      <p:bgPr>
        <a:solidFill>
          <a:schemeClr val="lt1"/>
        </a:solidFill>
        <a:effectLst/>
      </p:bgPr>
    </p:bg>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411425" y="282575"/>
            <a:ext cx="5697300" cy="585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9" name="Google Shape;39;p8"/>
          <p:cNvSpPr txBox="1">
            <a:spLocks noGrp="1"/>
          </p:cNvSpPr>
          <p:nvPr>
            <p:ph type="body" idx="1"/>
          </p:nvPr>
        </p:nvSpPr>
        <p:spPr>
          <a:xfrm>
            <a:off x="411550" y="1543600"/>
            <a:ext cx="5697300" cy="2907300"/>
          </a:xfrm>
          <a:prstGeom prst="rect">
            <a:avLst/>
          </a:prstGeom>
          <a:noFill/>
          <a:ln>
            <a:noFill/>
          </a:ln>
        </p:spPr>
        <p:txBody>
          <a:bodyPr spcFirstLastPara="1" wrap="square" lIns="0" tIns="0" rIns="0" bIns="0" anchor="t" anchorCtr="0">
            <a:noAutofit/>
          </a:bodyPr>
          <a:lstStyle>
            <a:lvl1pPr marL="457200" lvl="0" indent="-33020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a:lnSpc>
                <a:spcPct val="115000"/>
              </a:lnSpc>
              <a:spcBef>
                <a:spcPts val="1000"/>
              </a:spcBef>
              <a:spcAft>
                <a:spcPts val="0"/>
              </a:spcAft>
              <a:buClr>
                <a:srgbClr val="5E5E5E"/>
              </a:buClr>
              <a:buSzPts val="1200"/>
              <a:buChar char="■"/>
              <a:defRPr sz="1200">
                <a:solidFill>
                  <a:srgbClr val="5E5E5E"/>
                </a:solidFill>
              </a:defRPr>
            </a:lvl3pPr>
            <a:lvl4pPr marL="1828800" lvl="3" indent="-285750" algn="l">
              <a:lnSpc>
                <a:spcPct val="115000"/>
              </a:lnSpc>
              <a:spcBef>
                <a:spcPts val="1000"/>
              </a:spcBef>
              <a:spcAft>
                <a:spcPts val="0"/>
              </a:spcAft>
              <a:buClr>
                <a:srgbClr val="5E5E5E"/>
              </a:buClr>
              <a:buSzPts val="900"/>
              <a:buChar char="●"/>
              <a:defRPr sz="900">
                <a:solidFill>
                  <a:srgbClr val="5E5E5E"/>
                </a:solidFill>
              </a:defRPr>
            </a:lvl4pPr>
            <a:lvl5pPr marL="2286000" lvl="4" indent="-285750" algn="l">
              <a:lnSpc>
                <a:spcPct val="115000"/>
              </a:lnSpc>
              <a:spcBef>
                <a:spcPts val="1000"/>
              </a:spcBef>
              <a:spcAft>
                <a:spcPts val="0"/>
              </a:spcAft>
              <a:buSzPts val="900"/>
              <a:buChar char="○"/>
              <a:defRPr/>
            </a:lvl5pPr>
            <a:lvl6pPr marL="2743200" lvl="5" indent="-285750" algn="l">
              <a:lnSpc>
                <a:spcPct val="115000"/>
              </a:lnSpc>
              <a:spcBef>
                <a:spcPts val="1000"/>
              </a:spcBef>
              <a:spcAft>
                <a:spcPts val="0"/>
              </a:spcAft>
              <a:buSzPts val="900"/>
              <a:buChar char="■"/>
              <a:defRPr/>
            </a:lvl6pPr>
            <a:lvl7pPr marL="3200400" lvl="6" indent="-285750" algn="l">
              <a:lnSpc>
                <a:spcPct val="115000"/>
              </a:lnSpc>
              <a:spcBef>
                <a:spcPts val="1000"/>
              </a:spcBef>
              <a:spcAft>
                <a:spcPts val="0"/>
              </a:spcAft>
              <a:buSzPts val="900"/>
              <a:buChar char="●"/>
              <a:defRPr/>
            </a:lvl7pPr>
            <a:lvl8pPr marL="3657600" lvl="7" indent="-285750" algn="l">
              <a:lnSpc>
                <a:spcPct val="115000"/>
              </a:lnSpc>
              <a:spcBef>
                <a:spcPts val="1000"/>
              </a:spcBef>
              <a:spcAft>
                <a:spcPts val="0"/>
              </a:spcAft>
              <a:buSzPts val="900"/>
              <a:buChar char="○"/>
              <a:defRPr/>
            </a:lvl8pPr>
            <a:lvl9pPr marL="4114800" lvl="8" indent="-285750" algn="l">
              <a:lnSpc>
                <a:spcPct val="115000"/>
              </a:lnSpc>
              <a:spcBef>
                <a:spcPts val="1000"/>
              </a:spcBef>
              <a:spcAft>
                <a:spcPts val="1000"/>
              </a:spcAft>
              <a:buSzPts val="900"/>
              <a:buChar char="■"/>
              <a:defRPr/>
            </a:lvl9pPr>
          </a:lstStyle>
          <a:p>
            <a:endParaRPr/>
          </a:p>
        </p:txBody>
      </p:sp>
      <p:sp>
        <p:nvSpPr>
          <p:cNvPr id="40" name="Google Shape;40;p8"/>
          <p:cNvSpPr txBox="1">
            <a:spLocks noGrp="1"/>
          </p:cNvSpPr>
          <p:nvPr>
            <p:ph type="subTitle" idx="2"/>
          </p:nvPr>
        </p:nvSpPr>
        <p:spPr>
          <a:xfrm>
            <a:off x="411550" y="1159600"/>
            <a:ext cx="5697300" cy="384000"/>
          </a:xfrm>
          <a:prstGeom prst="rect">
            <a:avLst/>
          </a:prstGeom>
          <a:noFill/>
          <a:ln>
            <a:noFill/>
          </a:ln>
        </p:spPr>
        <p:txBody>
          <a:bodyPr spcFirstLastPara="1" wrap="square" lIns="0" tIns="0" rIns="0" bIns="0" anchor="t" anchorCtr="0">
            <a:noAutofit/>
          </a:bodyPr>
          <a:lstStyle>
            <a:lvl1pPr lv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41" name="Google Shape;41;p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848">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CUSTOM_4_1_2">
    <p:bg>
      <p:bgPr>
        <a:solidFill>
          <a:srgbClr val="702269"/>
        </a:solidFill>
        <a:effectLst/>
      </p:bgPr>
    </p:bg>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a:off x="411425" y="2711475"/>
            <a:ext cx="8321400" cy="720300"/>
          </a:xfrm>
          <a:prstGeom prst="rect">
            <a:avLst/>
          </a:prstGeom>
          <a:noFill/>
          <a:ln>
            <a:noFill/>
          </a:ln>
        </p:spPr>
        <p:txBody>
          <a:bodyPr spcFirstLastPara="1" wrap="square" lIns="0" tIns="0" rIns="0" bIns="0" anchor="b" anchorCtr="0">
            <a:noAutofit/>
          </a:bodyPr>
          <a:lstStyle>
            <a:lvl1pPr lvl="0" algn="ctr">
              <a:lnSpc>
                <a:spcPct val="115000"/>
              </a:lnSpc>
              <a:spcBef>
                <a:spcPts val="0"/>
              </a:spcBef>
              <a:spcAft>
                <a:spcPts val="0"/>
              </a:spcAft>
              <a:buSzPts val="2800"/>
              <a:buNone/>
              <a:defRPr sz="2900" i="1">
                <a:solidFill>
                  <a:schemeClr val="lt1"/>
                </a:solidFill>
                <a:latin typeface="Open Sans"/>
                <a:ea typeface="Open Sans"/>
                <a:cs typeface="Open Sans"/>
                <a:sym typeface="Open Sans"/>
              </a:defRPr>
            </a:lvl1pPr>
            <a:lvl2pPr lvl="1" algn="l">
              <a:lnSpc>
                <a:spcPct val="100000"/>
              </a:lnSpc>
              <a:spcBef>
                <a:spcPts val="0"/>
              </a:spcBef>
              <a:spcAft>
                <a:spcPts val="0"/>
              </a:spcAft>
              <a:buSzPts val="3000"/>
              <a:buNone/>
              <a:defRPr sz="5600">
                <a:solidFill>
                  <a:schemeClr val="lt1"/>
                </a:solidFill>
              </a:defRPr>
            </a:lvl2pPr>
            <a:lvl3pPr lvl="2" algn="l">
              <a:lnSpc>
                <a:spcPct val="100000"/>
              </a:lnSpc>
              <a:spcBef>
                <a:spcPts val="0"/>
              </a:spcBef>
              <a:spcAft>
                <a:spcPts val="0"/>
              </a:spcAft>
              <a:buSzPts val="3000"/>
              <a:buNone/>
              <a:defRPr sz="5600">
                <a:solidFill>
                  <a:schemeClr val="lt1"/>
                </a:solidFill>
              </a:defRPr>
            </a:lvl3pPr>
            <a:lvl4pPr lvl="3" algn="l">
              <a:lnSpc>
                <a:spcPct val="100000"/>
              </a:lnSpc>
              <a:spcBef>
                <a:spcPts val="0"/>
              </a:spcBef>
              <a:spcAft>
                <a:spcPts val="0"/>
              </a:spcAft>
              <a:buSzPts val="3000"/>
              <a:buNone/>
              <a:defRPr sz="5600">
                <a:solidFill>
                  <a:schemeClr val="lt1"/>
                </a:solidFill>
              </a:defRPr>
            </a:lvl4pPr>
            <a:lvl5pPr lvl="4" algn="l">
              <a:lnSpc>
                <a:spcPct val="100000"/>
              </a:lnSpc>
              <a:spcBef>
                <a:spcPts val="0"/>
              </a:spcBef>
              <a:spcAft>
                <a:spcPts val="0"/>
              </a:spcAft>
              <a:buSzPts val="3000"/>
              <a:buNone/>
              <a:defRPr sz="5600">
                <a:solidFill>
                  <a:schemeClr val="lt1"/>
                </a:solidFill>
              </a:defRPr>
            </a:lvl5pPr>
            <a:lvl6pPr lvl="5" algn="l">
              <a:lnSpc>
                <a:spcPct val="100000"/>
              </a:lnSpc>
              <a:spcBef>
                <a:spcPts val="0"/>
              </a:spcBef>
              <a:spcAft>
                <a:spcPts val="0"/>
              </a:spcAft>
              <a:buSzPts val="3000"/>
              <a:buNone/>
              <a:defRPr sz="5600">
                <a:solidFill>
                  <a:schemeClr val="lt1"/>
                </a:solidFill>
              </a:defRPr>
            </a:lvl6pPr>
            <a:lvl7pPr lvl="6" algn="l">
              <a:lnSpc>
                <a:spcPct val="100000"/>
              </a:lnSpc>
              <a:spcBef>
                <a:spcPts val="0"/>
              </a:spcBef>
              <a:spcAft>
                <a:spcPts val="0"/>
              </a:spcAft>
              <a:buSzPts val="3000"/>
              <a:buNone/>
              <a:defRPr sz="5600">
                <a:solidFill>
                  <a:schemeClr val="lt1"/>
                </a:solidFill>
              </a:defRPr>
            </a:lvl7pPr>
            <a:lvl8pPr lvl="7" algn="l">
              <a:lnSpc>
                <a:spcPct val="100000"/>
              </a:lnSpc>
              <a:spcBef>
                <a:spcPts val="0"/>
              </a:spcBef>
              <a:spcAft>
                <a:spcPts val="0"/>
              </a:spcAft>
              <a:buSzPts val="3000"/>
              <a:buNone/>
              <a:defRPr sz="5600">
                <a:solidFill>
                  <a:schemeClr val="lt1"/>
                </a:solidFill>
              </a:defRPr>
            </a:lvl8pPr>
            <a:lvl9pPr lvl="8" algn="l">
              <a:lnSpc>
                <a:spcPct val="100000"/>
              </a:lnSpc>
              <a:spcBef>
                <a:spcPts val="0"/>
              </a:spcBef>
              <a:spcAft>
                <a:spcPts val="0"/>
              </a:spcAft>
              <a:buSzPts val="3000"/>
              <a:buNone/>
              <a:defRPr sz="5600">
                <a:solidFill>
                  <a:schemeClr val="lt1"/>
                </a:solidFill>
              </a:defRPr>
            </a:lvl9pPr>
          </a:lstStyle>
          <a:p>
            <a:endParaRPr/>
          </a:p>
        </p:txBody>
      </p:sp>
      <p:sp>
        <p:nvSpPr>
          <p:cNvPr id="55" name="Google Shape;55;p12"/>
          <p:cNvSpPr txBox="1">
            <a:spLocks noGrp="1"/>
          </p:cNvSpPr>
          <p:nvPr>
            <p:ph type="subTitle" idx="1"/>
          </p:nvPr>
        </p:nvSpPr>
        <p:spPr>
          <a:xfrm>
            <a:off x="411425" y="3431775"/>
            <a:ext cx="8321400" cy="384000"/>
          </a:xfrm>
          <a:prstGeom prst="rect">
            <a:avLst/>
          </a:prstGeom>
          <a:noFill/>
          <a:ln>
            <a:noFill/>
          </a:ln>
        </p:spPr>
        <p:txBody>
          <a:bodyPr spcFirstLastPara="1" wrap="square" lIns="0" tIns="0" rIns="0" bIns="0" anchor="t" anchorCtr="0">
            <a:noAutofit/>
          </a:bodyPr>
          <a:lstStyle>
            <a:lvl1pPr lvl="0" algn="ctr">
              <a:lnSpc>
                <a:spcPct val="100000"/>
              </a:lnSpc>
              <a:spcBef>
                <a:spcPts val="500"/>
              </a:spcBef>
              <a:spcAft>
                <a:spcPts val="0"/>
              </a:spcAft>
              <a:buSzPts val="1800"/>
              <a:buNone/>
              <a:defRPr sz="1400">
                <a:solidFill>
                  <a:schemeClr val="lt1"/>
                </a:solidFill>
                <a:latin typeface="Open Sans Light"/>
                <a:ea typeface="Open Sans Light"/>
                <a:cs typeface="Open Sans Light"/>
                <a:sym typeface="Open Sans Light"/>
              </a:defRPr>
            </a:lvl1pPr>
            <a:lvl2pPr lvl="1" algn="l">
              <a:lnSpc>
                <a:spcPct val="100000"/>
              </a:lnSpc>
              <a:spcBef>
                <a:spcPts val="1000"/>
              </a:spcBef>
              <a:spcAft>
                <a:spcPts val="0"/>
              </a:spcAft>
              <a:buSzPts val="1600"/>
              <a:buNone/>
              <a:defRPr>
                <a:solidFill>
                  <a:schemeClr val="lt1"/>
                </a:solidFill>
              </a:defRPr>
            </a:lvl2pPr>
            <a:lvl3pPr lvl="2" algn="l">
              <a:lnSpc>
                <a:spcPct val="100000"/>
              </a:lnSpc>
              <a:spcBef>
                <a:spcPts val="1000"/>
              </a:spcBef>
              <a:spcAft>
                <a:spcPts val="0"/>
              </a:spcAft>
              <a:buSzPts val="1400"/>
              <a:buNone/>
              <a:defRPr>
                <a:solidFill>
                  <a:schemeClr val="lt1"/>
                </a:solidFill>
              </a:defRPr>
            </a:lvl3pPr>
            <a:lvl4pPr lvl="3" algn="l">
              <a:lnSpc>
                <a:spcPct val="100000"/>
              </a:lnSpc>
              <a:spcBef>
                <a:spcPts val="1000"/>
              </a:spcBef>
              <a:spcAft>
                <a:spcPts val="0"/>
              </a:spcAft>
              <a:buSzPts val="1200"/>
              <a:buNone/>
              <a:defRPr>
                <a:solidFill>
                  <a:schemeClr val="lt1"/>
                </a:solidFill>
              </a:defRPr>
            </a:lvl4pPr>
            <a:lvl5pPr lvl="4" algn="l">
              <a:lnSpc>
                <a:spcPct val="100000"/>
              </a:lnSpc>
              <a:spcBef>
                <a:spcPts val="1000"/>
              </a:spcBef>
              <a:spcAft>
                <a:spcPts val="0"/>
              </a:spcAft>
              <a:buSzPts val="900"/>
              <a:buNone/>
              <a:defRPr>
                <a:solidFill>
                  <a:schemeClr val="lt1"/>
                </a:solidFill>
              </a:defRPr>
            </a:lvl5pPr>
            <a:lvl6pPr lvl="5" algn="l">
              <a:lnSpc>
                <a:spcPct val="100000"/>
              </a:lnSpc>
              <a:spcBef>
                <a:spcPts val="1000"/>
              </a:spcBef>
              <a:spcAft>
                <a:spcPts val="0"/>
              </a:spcAft>
              <a:buSzPts val="900"/>
              <a:buNone/>
              <a:defRPr>
                <a:solidFill>
                  <a:schemeClr val="lt1"/>
                </a:solidFill>
              </a:defRPr>
            </a:lvl6pPr>
            <a:lvl7pPr lvl="6" algn="l">
              <a:lnSpc>
                <a:spcPct val="100000"/>
              </a:lnSpc>
              <a:spcBef>
                <a:spcPts val="1000"/>
              </a:spcBef>
              <a:spcAft>
                <a:spcPts val="0"/>
              </a:spcAft>
              <a:buSzPts val="900"/>
              <a:buNone/>
              <a:defRPr>
                <a:solidFill>
                  <a:schemeClr val="lt1"/>
                </a:solidFill>
              </a:defRPr>
            </a:lvl7pPr>
            <a:lvl8pPr lvl="7" algn="l">
              <a:lnSpc>
                <a:spcPct val="100000"/>
              </a:lnSpc>
              <a:spcBef>
                <a:spcPts val="1000"/>
              </a:spcBef>
              <a:spcAft>
                <a:spcPts val="0"/>
              </a:spcAft>
              <a:buSzPts val="900"/>
              <a:buNone/>
              <a:defRPr>
                <a:solidFill>
                  <a:schemeClr val="lt1"/>
                </a:solidFill>
              </a:defRPr>
            </a:lvl8pPr>
            <a:lvl9pPr lvl="8" algn="l">
              <a:lnSpc>
                <a:spcPct val="100000"/>
              </a:lnSpc>
              <a:spcBef>
                <a:spcPts val="1000"/>
              </a:spcBef>
              <a:spcAft>
                <a:spcPts val="1000"/>
              </a:spcAft>
              <a:buSzPts val="900"/>
              <a:buNone/>
              <a:defRPr>
                <a:solidFill>
                  <a:schemeClr val="lt1"/>
                </a:solidFill>
              </a:defRPr>
            </a:lvl9pPr>
          </a:lstStyle>
          <a:p>
            <a:endParaRPr/>
          </a:p>
        </p:txBody>
      </p:sp>
      <p:sp>
        <p:nvSpPr>
          <p:cNvPr id="56" name="Google Shape;56;p1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4605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230225"/>
            <a:ext cx="8321400" cy="34842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411550" y="4714300"/>
            <a:ext cx="38343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rgbClr val="000000"/>
              </a:buClr>
              <a:buSzPts val="1100"/>
              <a:buFont typeface="Arial"/>
              <a:buNone/>
            </a:pPr>
            <a:r>
              <a:rPr lang="en" sz="800">
                <a:solidFill>
                  <a:srgbClr val="434343"/>
                </a:solidFill>
                <a:latin typeface="Open Sans Light"/>
                <a:ea typeface="Open Sans Light"/>
                <a:cs typeface="Open Sans Light"/>
                <a:sym typeface="Open Sans Light"/>
              </a:rPr>
              <a:t>© 2021 ThoughtWorks</a:t>
            </a:r>
            <a:endParaRPr sz="800" b="0" i="0" u="none" strike="noStrike" cap="none">
              <a:solidFill>
                <a:srgbClr val="434343"/>
              </a:solidFill>
              <a:latin typeface="Open Sans Light"/>
              <a:ea typeface="Open Sans Light"/>
              <a:cs typeface="Open Sans Light"/>
              <a:sym typeface="Open Sans Light"/>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8"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21"/>
          <p:cNvPicPr preferRelativeResize="0"/>
          <p:nvPr/>
        </p:nvPicPr>
        <p:blipFill rotWithShape="1">
          <a:blip r:embed="rId3">
            <a:alphaModFix amt="75000"/>
          </a:blip>
          <a:srcRect/>
          <a:stretch/>
        </p:blipFill>
        <p:spPr>
          <a:xfrm>
            <a:off x="5225" y="-4425"/>
            <a:ext cx="9144000" cy="5143482"/>
          </a:xfrm>
          <a:prstGeom prst="rect">
            <a:avLst/>
          </a:prstGeom>
          <a:noFill/>
          <a:ln>
            <a:noFill/>
          </a:ln>
        </p:spPr>
      </p:pic>
      <p:sp>
        <p:nvSpPr>
          <p:cNvPr id="92" name="Google Shape;92;p2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a:p>
        </p:txBody>
      </p:sp>
      <p:sp>
        <p:nvSpPr>
          <p:cNvPr id="93" name="Google Shape;93;p21"/>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en"/>
              <a:t>Refactorizare</a:t>
            </a:r>
            <a:endParaRPr/>
          </a:p>
        </p:txBody>
      </p:sp>
      <p:sp>
        <p:nvSpPr>
          <p:cNvPr id="94" name="Google Shape;94;p21"/>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1800"/>
              <a:buNone/>
            </a:pPr>
            <a:r>
              <a:rPr lang="en"/>
              <a:t>Alecsandru Florin Soare</a:t>
            </a:r>
            <a:endParaRPr/>
          </a:p>
        </p:txBody>
      </p:sp>
      <p:pic>
        <p:nvPicPr>
          <p:cNvPr id="95" name="Google Shape;95;p2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96" name="Google Shape;96;p2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rgbClr val="000000"/>
              </a:buClr>
              <a:buSzPts val="1100"/>
              <a:buFont typeface="Arial"/>
              <a:buNone/>
            </a:pPr>
            <a:r>
              <a:rPr lang="en" sz="800">
                <a:solidFill>
                  <a:srgbClr val="FFFFFF"/>
                </a:solidFill>
                <a:latin typeface="Open Sans Light"/>
                <a:ea typeface="Open Sans Light"/>
                <a:cs typeface="Open Sans Light"/>
                <a:sym typeface="Open Sans Light"/>
              </a:rPr>
              <a:t>© 2021 ThoughtWorks</a:t>
            </a:r>
            <a:endParaRPr sz="800">
              <a:solidFill>
                <a:srgbClr val="FFFFFF"/>
              </a:solidFill>
              <a:latin typeface="Open Sans Light"/>
              <a:ea typeface="Open Sans Light"/>
              <a:cs typeface="Open Sans Light"/>
              <a:sym typeface="Open Sa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1"/>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CE </a:t>
            </a:r>
            <a:r>
              <a:rPr lang="en" b="1">
                <a:latin typeface="Open Sans"/>
                <a:ea typeface="Open Sans"/>
                <a:cs typeface="Open Sans"/>
                <a:sym typeface="Open Sans"/>
              </a:rPr>
              <a:t>NU</a:t>
            </a:r>
            <a:r>
              <a:rPr lang="en"/>
              <a:t> ESTE REFACTORIZAREA</a:t>
            </a:r>
            <a:endParaRPr/>
          </a:p>
        </p:txBody>
      </p:sp>
      <p:sp>
        <p:nvSpPr>
          <p:cNvPr id="166" name="Google Shape;166;p31"/>
          <p:cNvSpPr txBox="1">
            <a:spLocks noGrp="1"/>
          </p:cNvSpPr>
          <p:nvPr>
            <p:ph type="body" idx="1"/>
          </p:nvPr>
        </p:nvSpPr>
        <p:spPr>
          <a:xfrm>
            <a:off x="411550" y="1143000"/>
            <a:ext cx="8373600" cy="3493500"/>
          </a:xfrm>
          <a:prstGeom prst="rect">
            <a:avLst/>
          </a:prstGeom>
          <a:noFill/>
          <a:ln>
            <a:noFill/>
          </a:ln>
        </p:spPr>
        <p:txBody>
          <a:bodyPr spcFirstLastPara="1" wrap="square" lIns="0" tIns="0" rIns="0" bIns="0" anchor="t" anchorCtr="0">
            <a:noAutofit/>
          </a:bodyPr>
          <a:lstStyle/>
          <a:p>
            <a:pPr marL="457200" lvl="0" indent="-330200" algn="just" rtl="0">
              <a:lnSpc>
                <a:spcPct val="115000"/>
              </a:lnSpc>
              <a:spcBef>
                <a:spcPts val="1000"/>
              </a:spcBef>
              <a:spcAft>
                <a:spcPts val="0"/>
              </a:spcAft>
              <a:buSzPts val="1600"/>
              <a:buChar char="●"/>
            </a:pPr>
            <a:r>
              <a:rPr lang="en"/>
              <a:t>Refactorizarea codului nu este tot una cu procesul de bug-fixing</a:t>
            </a:r>
            <a:endParaRPr/>
          </a:p>
          <a:p>
            <a:pPr marL="457200" lvl="0" indent="0" algn="just" rtl="0">
              <a:lnSpc>
                <a:spcPct val="115000"/>
              </a:lnSpc>
              <a:spcBef>
                <a:spcPts val="1000"/>
              </a:spcBef>
              <a:spcAft>
                <a:spcPts val="0"/>
              </a:spcAft>
              <a:buNone/>
            </a:pPr>
            <a:endParaRPr sz="100"/>
          </a:p>
          <a:p>
            <a:pPr marL="457200" lvl="0" indent="-330200" algn="just" rtl="0">
              <a:lnSpc>
                <a:spcPct val="115000"/>
              </a:lnSpc>
              <a:spcBef>
                <a:spcPts val="1000"/>
              </a:spcBef>
              <a:spcAft>
                <a:spcPts val="0"/>
              </a:spcAft>
              <a:buSzPts val="1600"/>
              <a:buChar char="●"/>
            </a:pPr>
            <a:r>
              <a:rPr lang="en"/>
              <a:t>În cazul defectelor majore și/sau complicate (defecte provenite din etapele de specificare sau design), procesul de fixare a acestora poate implica una sau mai multe etape de refactorizare a codului existent înainte de fixarea propriu-zisă a acestora;</a:t>
            </a:r>
            <a:endParaRPr/>
          </a:p>
          <a:p>
            <a:pPr marL="457200" lvl="0" indent="0" algn="just" rtl="0">
              <a:lnSpc>
                <a:spcPct val="115000"/>
              </a:lnSpc>
              <a:spcBef>
                <a:spcPts val="1000"/>
              </a:spcBef>
              <a:spcAft>
                <a:spcPts val="0"/>
              </a:spcAft>
              <a:buNone/>
            </a:pPr>
            <a:endParaRPr sz="100"/>
          </a:p>
          <a:p>
            <a:pPr marL="457200" lvl="0" indent="-330200" algn="just" rtl="0">
              <a:lnSpc>
                <a:spcPct val="115000"/>
              </a:lnSpc>
              <a:spcBef>
                <a:spcPts val="1000"/>
              </a:spcBef>
              <a:spcAft>
                <a:spcPts val="0"/>
              </a:spcAft>
              <a:buSzPts val="1600"/>
              <a:buChar char="●"/>
            </a:pPr>
            <a:r>
              <a:rPr lang="en"/>
              <a:t>Totdeauna trebuie avut în vedere faptul că:</a:t>
            </a:r>
            <a:endParaRPr/>
          </a:p>
          <a:p>
            <a:pPr marL="457200" lvl="0" indent="0" algn="just" rtl="0">
              <a:lnSpc>
                <a:spcPct val="115000"/>
              </a:lnSpc>
              <a:spcBef>
                <a:spcPts val="1000"/>
              </a:spcBef>
              <a:spcAft>
                <a:spcPts val="0"/>
              </a:spcAft>
              <a:buNone/>
            </a:pPr>
            <a:endParaRPr sz="100"/>
          </a:p>
          <a:p>
            <a:pPr marL="914400" lvl="1" indent="-330200" algn="just" rtl="0">
              <a:lnSpc>
                <a:spcPct val="115000"/>
              </a:lnSpc>
              <a:spcBef>
                <a:spcPts val="1000"/>
              </a:spcBef>
              <a:spcAft>
                <a:spcPts val="0"/>
              </a:spcAft>
              <a:buSzPts val="1600"/>
              <a:buChar char="○"/>
            </a:pPr>
            <a:r>
              <a:rPr lang="en"/>
              <a:t>refactorizarea se aplică pe codul care funcționează corect;</a:t>
            </a:r>
            <a:endParaRPr/>
          </a:p>
          <a:p>
            <a:pPr marL="914400" lvl="0" indent="0" algn="just" rtl="0">
              <a:lnSpc>
                <a:spcPct val="115000"/>
              </a:lnSpc>
              <a:spcBef>
                <a:spcPts val="1000"/>
              </a:spcBef>
              <a:spcAft>
                <a:spcPts val="0"/>
              </a:spcAft>
              <a:buNone/>
            </a:pPr>
            <a:endParaRPr sz="100"/>
          </a:p>
          <a:p>
            <a:pPr marL="914400" lvl="1" indent="-330200" algn="just" rtl="0">
              <a:lnSpc>
                <a:spcPct val="115000"/>
              </a:lnSpc>
              <a:spcBef>
                <a:spcPts val="1000"/>
              </a:spcBef>
              <a:spcAft>
                <a:spcPts val="0"/>
              </a:spcAft>
              <a:buSzPts val="1600"/>
              <a:buChar char="○"/>
            </a:pPr>
            <a:r>
              <a:rPr lang="en"/>
              <a:t>fixarea se aplică pe codul care </a:t>
            </a:r>
            <a:r>
              <a:rPr lang="en" b="1">
                <a:latin typeface="Open Sans"/>
                <a:ea typeface="Open Sans"/>
                <a:cs typeface="Open Sans"/>
                <a:sym typeface="Open Sans"/>
              </a:rPr>
              <a:t>NU</a:t>
            </a:r>
            <a:r>
              <a:rPr lang="en"/>
              <a:t> funcționează corect.</a:t>
            </a:r>
            <a:endParaRPr/>
          </a:p>
          <a:p>
            <a:pPr marL="457200" lvl="0" indent="0" algn="just" rtl="0">
              <a:lnSpc>
                <a:spcPct val="115000"/>
              </a:lnSpc>
              <a:spcBef>
                <a:spcPts val="1000"/>
              </a:spcBef>
              <a:spcAft>
                <a:spcPts val="1000"/>
              </a:spcAft>
              <a:buNone/>
            </a:pPr>
            <a:endParaRPr/>
          </a:p>
        </p:txBody>
      </p:sp>
      <p:sp>
        <p:nvSpPr>
          <p:cNvPr id="167" name="Google Shape;167;p3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REFACTORIZAREA CODULUI != REWRITE/REWORK</a:t>
            </a:r>
            <a:endParaRPr/>
          </a:p>
        </p:txBody>
      </p:sp>
      <p:sp>
        <p:nvSpPr>
          <p:cNvPr id="173" name="Google Shape;173;p32"/>
          <p:cNvSpPr txBox="1">
            <a:spLocks noGrp="1"/>
          </p:cNvSpPr>
          <p:nvPr>
            <p:ph type="body" idx="1"/>
          </p:nvPr>
        </p:nvSpPr>
        <p:spPr>
          <a:xfrm>
            <a:off x="411550" y="1143001"/>
            <a:ext cx="8373600" cy="3455400"/>
          </a:xfrm>
          <a:prstGeom prst="rect">
            <a:avLst/>
          </a:prstGeom>
          <a:noFill/>
          <a:ln>
            <a:noFill/>
          </a:ln>
        </p:spPr>
        <p:txBody>
          <a:bodyPr spcFirstLastPara="1" wrap="square" lIns="0" tIns="0" rIns="0" bIns="0" anchor="t" anchorCtr="0">
            <a:noAutofit/>
          </a:bodyPr>
          <a:lstStyle/>
          <a:p>
            <a:pPr marL="457200" lvl="0" indent="0" algn="just" rtl="0">
              <a:lnSpc>
                <a:spcPct val="115000"/>
              </a:lnSpc>
              <a:spcBef>
                <a:spcPts val="1000"/>
              </a:spcBef>
              <a:spcAft>
                <a:spcPts val="0"/>
              </a:spcAft>
              <a:buClr>
                <a:schemeClr val="dk1"/>
              </a:buClr>
              <a:buSzPts val="1100"/>
              <a:buFont typeface="Arial"/>
              <a:buNone/>
            </a:pPr>
            <a:r>
              <a:rPr lang="en" b="1">
                <a:latin typeface="Open Sans"/>
                <a:ea typeface="Open Sans"/>
                <a:cs typeface="Open Sans"/>
                <a:sym typeface="Open Sans"/>
              </a:rPr>
              <a:t>Rewrite</a:t>
            </a:r>
            <a:r>
              <a:rPr lang="en"/>
              <a:t> - înseamnă re-implementarea unei largi porțiuni de cod sau a întregii aplicații fără utilizarea codului sursă inițial. Numai un caz particular de rewrite, cel de partial rewriting, poate fi considerat ca fiind produsul unui proces de refactorizare și doar atunci când funcționalitatea externă rămâne neschimbată;</a:t>
            </a:r>
            <a:endParaRPr/>
          </a:p>
          <a:p>
            <a:pPr marL="457200" lvl="0" indent="0" algn="just" rtl="0">
              <a:lnSpc>
                <a:spcPct val="115000"/>
              </a:lnSpc>
              <a:spcBef>
                <a:spcPts val="1000"/>
              </a:spcBef>
              <a:spcAft>
                <a:spcPts val="0"/>
              </a:spcAft>
              <a:buClr>
                <a:schemeClr val="dk1"/>
              </a:buClr>
              <a:buSzPts val="1100"/>
              <a:buFont typeface="Arial"/>
              <a:buNone/>
            </a:pPr>
            <a:r>
              <a:rPr lang="en" b="1">
                <a:latin typeface="Open Sans"/>
                <a:ea typeface="Open Sans"/>
                <a:cs typeface="Open Sans"/>
                <a:sym typeface="Open Sans"/>
              </a:rPr>
              <a:t>Rework</a:t>
            </a:r>
            <a:r>
              <a:rPr lang="en"/>
              <a:t> - Decizia de „rework from scratch” sau „total rewriting” se ia în situații excepționale, atunci când:</a:t>
            </a:r>
            <a:endParaRPr/>
          </a:p>
          <a:p>
            <a:pPr marL="914400" lvl="0" indent="-330200" algn="just" rtl="0">
              <a:lnSpc>
                <a:spcPct val="115000"/>
              </a:lnSpc>
              <a:spcBef>
                <a:spcPts val="1000"/>
              </a:spcBef>
              <a:spcAft>
                <a:spcPts val="0"/>
              </a:spcAft>
              <a:buSzPts val="1600"/>
              <a:buChar char="●"/>
            </a:pPr>
            <a:r>
              <a:rPr lang="en"/>
              <a:t>se dorește extinderea şi/sau optimizarea unui sistem software şi</a:t>
            </a:r>
            <a:endParaRPr/>
          </a:p>
          <a:p>
            <a:pPr marL="914400" lvl="0" indent="-330200" algn="just" rtl="0">
              <a:lnSpc>
                <a:spcPct val="115000"/>
              </a:lnSpc>
              <a:spcBef>
                <a:spcPts val="0"/>
              </a:spcBef>
              <a:spcAft>
                <a:spcPts val="0"/>
              </a:spcAft>
              <a:buSzPts val="1600"/>
              <a:buChar char="●"/>
            </a:pPr>
            <a:r>
              <a:rPr lang="en"/>
              <a:t>codul existent nu poate oferi acest lucru (chiar dacă s-ar încerca refactorizarea lui) datorită deciziilor de design iniţiale (vezi arhitecturi software şi design patterns) sau al tehnologiilor folosite (limbaje de programare, sisteme de operare, biblioteci, etc.).</a:t>
            </a:r>
            <a:endParaRPr/>
          </a:p>
        </p:txBody>
      </p:sp>
      <p:sp>
        <p:nvSpPr>
          <p:cNvPr id="174" name="Google Shape;174;p3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3"/>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CÂND </a:t>
            </a:r>
            <a:r>
              <a:rPr lang="en" b="1">
                <a:latin typeface="Open Sans"/>
                <a:ea typeface="Open Sans"/>
                <a:cs typeface="Open Sans"/>
                <a:sym typeface="Open Sans"/>
              </a:rPr>
              <a:t>NU</a:t>
            </a:r>
            <a:r>
              <a:rPr lang="en"/>
              <a:t> REFACTORIZEZ?</a:t>
            </a:r>
            <a:endParaRPr/>
          </a:p>
        </p:txBody>
      </p:sp>
      <p:sp>
        <p:nvSpPr>
          <p:cNvPr id="180" name="Google Shape;180;p33"/>
          <p:cNvSpPr txBox="1">
            <a:spLocks noGrp="1"/>
          </p:cNvSpPr>
          <p:nvPr>
            <p:ph type="body" idx="1"/>
          </p:nvPr>
        </p:nvSpPr>
        <p:spPr>
          <a:xfrm>
            <a:off x="411550" y="1143000"/>
            <a:ext cx="8373600" cy="3386700"/>
          </a:xfrm>
          <a:prstGeom prst="rect">
            <a:avLst/>
          </a:prstGeom>
          <a:noFill/>
          <a:ln>
            <a:noFill/>
          </a:ln>
        </p:spPr>
        <p:txBody>
          <a:bodyPr spcFirstLastPara="1" wrap="square" lIns="0" tIns="0" rIns="0" bIns="0" anchor="t" anchorCtr="0">
            <a:noAutofit/>
          </a:bodyPr>
          <a:lstStyle/>
          <a:p>
            <a:pPr marL="457200" lvl="0" indent="-330200" algn="just" rtl="0">
              <a:lnSpc>
                <a:spcPct val="115000"/>
              </a:lnSpc>
              <a:spcBef>
                <a:spcPts val="1000"/>
              </a:spcBef>
              <a:spcAft>
                <a:spcPts val="0"/>
              </a:spcAft>
              <a:buSzPts val="1600"/>
              <a:buChar char="●"/>
            </a:pPr>
            <a:r>
              <a:rPr lang="en"/>
              <a:t>Atunci când codul este ori prea vechi, ori prea fragil ori prea complex pentru acest proces. În aceste condiţii se recomandă un proces de rewrite sau rework;</a:t>
            </a:r>
            <a:endParaRPr/>
          </a:p>
          <a:p>
            <a:pPr marL="914400" lvl="0" indent="0" algn="just" rtl="0">
              <a:lnSpc>
                <a:spcPct val="115000"/>
              </a:lnSpc>
              <a:spcBef>
                <a:spcPts val="1000"/>
              </a:spcBef>
              <a:spcAft>
                <a:spcPts val="0"/>
              </a:spcAft>
              <a:buNone/>
            </a:pPr>
            <a:endParaRPr/>
          </a:p>
          <a:p>
            <a:pPr marL="457200" lvl="0" indent="-330200" algn="just" rtl="0">
              <a:lnSpc>
                <a:spcPct val="115000"/>
              </a:lnSpc>
              <a:spcBef>
                <a:spcPts val="1000"/>
              </a:spcBef>
              <a:spcAft>
                <a:spcPts val="0"/>
              </a:spcAft>
              <a:buSzPts val="1600"/>
              <a:buChar char="●"/>
            </a:pPr>
            <a:r>
              <a:rPr lang="en"/>
              <a:t>Atunci când eşti în preajma unui deadline. Refactorizarea în sine este un proces care necesită în primul rând timp şi care implică o re-parcurgere (la o scară mai mică) a tuturor etapelor de dezvoltare a unui sistem software (de la etapa de design şi până la cea de implementare a codului de urmează a fi refactorizat);</a:t>
            </a:r>
            <a:endParaRPr/>
          </a:p>
        </p:txBody>
      </p:sp>
      <p:sp>
        <p:nvSpPr>
          <p:cNvPr id="181" name="Google Shape;181;p33"/>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4"/>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CE RISC ATUNCI CÂND </a:t>
            </a:r>
            <a:r>
              <a:rPr lang="en" b="1">
                <a:latin typeface="Open Sans"/>
                <a:ea typeface="Open Sans"/>
                <a:cs typeface="Open Sans"/>
                <a:sym typeface="Open Sans"/>
              </a:rPr>
              <a:t>NU</a:t>
            </a:r>
            <a:r>
              <a:rPr lang="en"/>
              <a:t> REFACTORIZEZ?</a:t>
            </a:r>
            <a:endParaRPr/>
          </a:p>
        </p:txBody>
      </p:sp>
      <p:sp>
        <p:nvSpPr>
          <p:cNvPr id="187" name="Google Shape;187;p34"/>
          <p:cNvSpPr txBox="1">
            <a:spLocks noGrp="1"/>
          </p:cNvSpPr>
          <p:nvPr>
            <p:ph type="body" idx="1"/>
          </p:nvPr>
        </p:nvSpPr>
        <p:spPr>
          <a:xfrm>
            <a:off x="411550" y="1143000"/>
            <a:ext cx="8373600" cy="32961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O proiectare şi o implementare defectuoasă necesită la rândul său mai mult cod atunci când sunt adăugate funcţionalităţi noi;</a:t>
            </a:r>
            <a:endParaRPr/>
          </a:p>
          <a:p>
            <a:pPr marL="914400" lvl="0" indent="0" algn="l" rtl="0">
              <a:lnSpc>
                <a:spcPct val="115000"/>
              </a:lnSpc>
              <a:spcBef>
                <a:spcPts val="1000"/>
              </a:spcBef>
              <a:spcAft>
                <a:spcPts val="0"/>
              </a:spcAft>
              <a:buNone/>
            </a:pPr>
            <a:endParaRPr/>
          </a:p>
          <a:p>
            <a:pPr marL="457200" lvl="0" indent="-330200" algn="l" rtl="0">
              <a:lnSpc>
                <a:spcPct val="115000"/>
              </a:lnSpc>
              <a:spcBef>
                <a:spcPts val="1000"/>
              </a:spcBef>
              <a:spcAft>
                <a:spcPts val="0"/>
              </a:spcAft>
              <a:buSzPts val="1600"/>
              <a:buChar char="●"/>
            </a:pPr>
            <a:r>
              <a:rPr lang="en"/>
              <a:t>Codul duplicat este o realitate în industrie. Deşi se estimează că acesta este cuprins între 8 – 10% din codul din producție acesta ajunge să fie în realitate mult mai mare pentru anumite instrumente software;</a:t>
            </a:r>
            <a:endParaRPr/>
          </a:p>
        </p:txBody>
      </p:sp>
      <p:sp>
        <p:nvSpPr>
          <p:cNvPr id="188" name="Google Shape;188;p3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REZULTATELE REFACTORIZĂRII CODULUI</a:t>
            </a:r>
            <a:endParaRPr/>
          </a:p>
        </p:txBody>
      </p:sp>
      <p:sp>
        <p:nvSpPr>
          <p:cNvPr id="194" name="Google Shape;194;p35"/>
          <p:cNvSpPr txBox="1">
            <a:spLocks noGrp="1"/>
          </p:cNvSpPr>
          <p:nvPr>
            <p:ph type="body" idx="1"/>
          </p:nvPr>
        </p:nvSpPr>
        <p:spPr>
          <a:xfrm>
            <a:off x="411550" y="1143000"/>
            <a:ext cx="8373600" cy="3571800"/>
          </a:xfrm>
          <a:prstGeom prst="rect">
            <a:avLst/>
          </a:prstGeom>
          <a:noFill/>
          <a:ln>
            <a:noFill/>
          </a:ln>
        </p:spPr>
        <p:txBody>
          <a:bodyPr spcFirstLastPara="1" wrap="square" lIns="0" tIns="0" rIns="0" bIns="0" anchor="t" anchorCtr="0">
            <a:noAutofit/>
          </a:bodyPr>
          <a:lstStyle/>
          <a:p>
            <a:pPr marL="457200" lvl="0" indent="-330200" algn="just" rtl="0">
              <a:lnSpc>
                <a:spcPct val="115000"/>
              </a:lnSpc>
              <a:spcBef>
                <a:spcPts val="1000"/>
              </a:spcBef>
              <a:spcAft>
                <a:spcPts val="0"/>
              </a:spcAft>
              <a:buSzPts val="1600"/>
              <a:buChar char="●"/>
            </a:pPr>
            <a:r>
              <a:rPr lang="en"/>
              <a:t>Refactorizarea poate produce un cod diferit de la caz la caz, în funcție de obiectivul urmărit. De exemplu dacă obiectivul urmărit este:</a:t>
            </a:r>
            <a:endParaRPr/>
          </a:p>
          <a:p>
            <a:pPr marL="457200" lvl="0" indent="-330200" algn="just" rtl="0">
              <a:lnSpc>
                <a:spcPct val="115000"/>
              </a:lnSpc>
              <a:spcBef>
                <a:spcPts val="0"/>
              </a:spcBef>
              <a:spcAft>
                <a:spcPts val="0"/>
              </a:spcAft>
              <a:buSzPts val="1600"/>
              <a:buChar char="●"/>
            </a:pPr>
            <a:r>
              <a:rPr lang="en"/>
              <a:t>Reducerea complexității =&gt; poate produce mai multe componente simple;</a:t>
            </a:r>
            <a:endParaRPr/>
          </a:p>
          <a:p>
            <a:pPr marL="457200" lvl="0" indent="-330200" algn="just" rtl="0">
              <a:lnSpc>
                <a:spcPct val="115000"/>
              </a:lnSpc>
              <a:spcBef>
                <a:spcPts val="0"/>
              </a:spcBef>
              <a:spcAft>
                <a:spcPts val="0"/>
              </a:spcAft>
              <a:buSzPts val="1600"/>
              <a:buChar char="●"/>
            </a:pPr>
            <a:r>
              <a:rPr lang="en"/>
              <a:t>Creșterea lizibilității și implicit a mentenabilității codului =&gt; o serie de componente simple pot fi grupate în expresii/funcții/clase mai complexe, dar mai elegante, care pot fi utilizate mai ușor în diferite părți ale aplicației;</a:t>
            </a:r>
            <a:endParaRPr/>
          </a:p>
          <a:p>
            <a:pPr marL="457200" lvl="0" indent="-330200" algn="just" rtl="0">
              <a:lnSpc>
                <a:spcPct val="115000"/>
              </a:lnSpc>
              <a:spcBef>
                <a:spcPts val="0"/>
              </a:spcBef>
              <a:spcAft>
                <a:spcPts val="0"/>
              </a:spcAft>
              <a:buSzPts val="1600"/>
              <a:buChar char="●"/>
            </a:pPr>
            <a:r>
              <a:rPr lang="en"/>
              <a:t>Modificarea internă a acestuia în vederea extinderii codului cu noi opțiuni =&gt; apar noi nivele de abstractizate situate deasupra nivelelor deja existente (de tipul interfețelor sau claselor de bază);</a:t>
            </a:r>
            <a:endParaRPr/>
          </a:p>
          <a:p>
            <a:pPr marL="457200" lvl="0" indent="-330200" algn="just" rtl="0">
              <a:lnSpc>
                <a:spcPct val="115000"/>
              </a:lnSpc>
              <a:spcBef>
                <a:spcPts val="0"/>
              </a:spcBef>
              <a:spcAft>
                <a:spcPts val="0"/>
              </a:spcAft>
              <a:buSzPts val="1600"/>
              <a:buChar char="●"/>
            </a:pPr>
            <a:r>
              <a:rPr lang="en"/>
              <a:t>Prin urmare, înainte de a realiza o refactorizare va trebui să îmi aleg modalitatea/tehnica în care urmează să refactorizez codul.</a:t>
            </a:r>
            <a:endParaRPr/>
          </a:p>
        </p:txBody>
      </p:sp>
      <p:sp>
        <p:nvSpPr>
          <p:cNvPr id="195" name="Google Shape;195;p35"/>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6"/>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TEHNICI DE REFACTORIZARE A CODULUI</a:t>
            </a:r>
            <a:endParaRPr/>
          </a:p>
        </p:txBody>
      </p:sp>
      <p:sp>
        <p:nvSpPr>
          <p:cNvPr id="201" name="Google Shape;201;p36"/>
          <p:cNvSpPr txBox="1">
            <a:spLocks noGrp="1"/>
          </p:cNvSpPr>
          <p:nvPr>
            <p:ph type="body" idx="1"/>
          </p:nvPr>
        </p:nvSpPr>
        <p:spPr>
          <a:xfrm>
            <a:off x="411550" y="1143000"/>
            <a:ext cx="8373600" cy="3607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
              <a:t>Tehnici pentru îmbunătățirea denumirii și localizării codului:</a:t>
            </a:r>
            <a:endParaRPr/>
          </a:p>
          <a:p>
            <a:pPr marL="457200" lvl="0" indent="-330200" algn="l" rtl="0">
              <a:lnSpc>
                <a:spcPct val="115000"/>
              </a:lnSpc>
              <a:spcBef>
                <a:spcPts val="1000"/>
              </a:spcBef>
              <a:spcAft>
                <a:spcPts val="0"/>
              </a:spcAft>
              <a:buSzPts val="1600"/>
              <a:buChar char="●"/>
            </a:pPr>
            <a:r>
              <a:rPr lang="en"/>
              <a:t>Mutarea definiției unei variabile, constante, funcție, etc. într-un fișier (sau într-o clasă) care ilustrează mai bine apartenența funcțională de aceasta;</a:t>
            </a:r>
            <a:endParaRPr/>
          </a:p>
          <a:p>
            <a:pPr marL="91440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Redenumirea unei variabile, constante, funcție, etc. într-un fișier (sau într-o clasă) care să reflecte mai bine scopul/utilitatea acesteia;</a:t>
            </a:r>
            <a:endParaRPr/>
          </a:p>
          <a:p>
            <a:pPr marL="91440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Pull Up/Push Down – cazuri particulare de mutare folosite în OOP pentru a evidenția deplasarea unor membrii în cadrul ierarhiei de clase (mutare într-o super clasă respectiv mutare într-o sub clasă).</a:t>
            </a:r>
            <a:endParaRPr/>
          </a:p>
        </p:txBody>
      </p:sp>
      <p:sp>
        <p:nvSpPr>
          <p:cNvPr id="202" name="Google Shape;202;p36"/>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7"/>
          <p:cNvSpPr txBox="1">
            <a:spLocks noGrp="1"/>
          </p:cNvSpPr>
          <p:nvPr>
            <p:ph type="title"/>
          </p:nvPr>
        </p:nvSpPr>
        <p:spPr>
          <a:xfrm>
            <a:off x="411425" y="282575"/>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solidFill>
                  <a:schemeClr val="dk1"/>
                </a:solidFill>
              </a:rPr>
              <a:t>NETBEANS: RENAME METHOD</a:t>
            </a:r>
            <a:endParaRPr/>
          </a:p>
          <a:p>
            <a:pPr marL="0" lvl="0" indent="0" algn="l" rtl="0">
              <a:lnSpc>
                <a:spcPct val="100000"/>
              </a:lnSpc>
              <a:spcBef>
                <a:spcPts val="0"/>
              </a:spcBef>
              <a:spcAft>
                <a:spcPts val="0"/>
              </a:spcAft>
              <a:buSzPts val="1100"/>
              <a:buNone/>
            </a:pPr>
            <a:endParaRPr/>
          </a:p>
        </p:txBody>
      </p:sp>
      <p:sp>
        <p:nvSpPr>
          <p:cNvPr id="208" name="Google Shape;208;p37"/>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16</a:t>
            </a:fld>
            <a:endParaRPr/>
          </a:p>
        </p:txBody>
      </p:sp>
      <p:pic>
        <p:nvPicPr>
          <p:cNvPr id="209" name="Google Shape;209;p37"/>
          <p:cNvPicPr preferRelativeResize="0"/>
          <p:nvPr/>
        </p:nvPicPr>
        <p:blipFill rotWithShape="1">
          <a:blip r:embed="rId3">
            <a:alphaModFix/>
          </a:blip>
          <a:srcRect/>
          <a:stretch/>
        </p:blipFill>
        <p:spPr>
          <a:xfrm>
            <a:off x="2208213" y="1143000"/>
            <a:ext cx="4727575" cy="352901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ANDROID STUDIO: PULL UP</a:t>
            </a:r>
            <a:endParaRPr>
              <a:solidFill>
                <a:schemeClr val="dk1"/>
              </a:solidFill>
            </a:endParaRPr>
          </a:p>
        </p:txBody>
      </p:sp>
      <p:sp>
        <p:nvSpPr>
          <p:cNvPr id="215" name="Google Shape;215;p3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17</a:t>
            </a:fld>
            <a:endParaRPr/>
          </a:p>
        </p:txBody>
      </p:sp>
      <p:pic>
        <p:nvPicPr>
          <p:cNvPr id="216" name="Google Shape;216;p38"/>
          <p:cNvPicPr preferRelativeResize="0"/>
          <p:nvPr/>
        </p:nvPicPr>
        <p:blipFill rotWithShape="1">
          <a:blip r:embed="rId3">
            <a:alphaModFix/>
          </a:blip>
          <a:srcRect/>
          <a:stretch/>
        </p:blipFill>
        <p:spPr>
          <a:xfrm>
            <a:off x="2295624" y="1142999"/>
            <a:ext cx="4552756" cy="3571300"/>
          </a:xfrm>
          <a:prstGeom prst="rect">
            <a:avLst/>
          </a:prstGeom>
          <a:noFill/>
          <a:ln>
            <a:noFill/>
          </a:ln>
        </p:spPr>
      </p:pic>
      <p:sp>
        <p:nvSpPr>
          <p:cNvPr id="217" name="Google Shape;217;p38"/>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TEHNICI DE REFACTORIZARE A CODULUI</a:t>
            </a:r>
            <a:endParaRPr/>
          </a:p>
        </p:txBody>
      </p:sp>
      <p:sp>
        <p:nvSpPr>
          <p:cNvPr id="223" name="Google Shape;223;p39"/>
          <p:cNvSpPr txBox="1">
            <a:spLocks noGrp="1"/>
          </p:cNvSpPr>
          <p:nvPr>
            <p:ph type="body" idx="1"/>
          </p:nvPr>
        </p:nvSpPr>
        <p:spPr>
          <a:xfrm>
            <a:off x="411550" y="1005038"/>
            <a:ext cx="8373600" cy="35718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
              <a:t>Tehnici pentru „spargerea” codului în secțiuni logice distincte:</a:t>
            </a:r>
            <a:endParaRPr/>
          </a:p>
          <a:p>
            <a:pPr marL="457200" lvl="0" indent="-330200" algn="l" rtl="0">
              <a:lnSpc>
                <a:spcPct val="115000"/>
              </a:lnSpc>
              <a:spcBef>
                <a:spcPts val="1000"/>
              </a:spcBef>
              <a:spcAft>
                <a:spcPts val="0"/>
              </a:spcAft>
              <a:buSzPts val="1600"/>
              <a:buChar char="●"/>
            </a:pPr>
            <a:r>
              <a:rPr lang="en"/>
              <a:t>Componentizarea sau spargerea codului în unități semantice reutilizabile reprezentate de interfețe care sunt mai clare, mai bine definite și mai simplu de utilizat;</a:t>
            </a:r>
            <a:endParaRPr/>
          </a:p>
          <a:p>
            <a:pPr marL="457200" lvl="0" indent="-330200" algn="l" rtl="0">
              <a:lnSpc>
                <a:spcPct val="115000"/>
              </a:lnSpc>
              <a:spcBef>
                <a:spcPts val="0"/>
              </a:spcBef>
              <a:spcAft>
                <a:spcPts val="0"/>
              </a:spcAft>
              <a:buSzPts val="1600"/>
              <a:buChar char="●"/>
            </a:pPr>
            <a:r>
              <a:rPr lang="en" b="1">
                <a:latin typeface="Open Sans"/>
                <a:ea typeface="Open Sans"/>
                <a:cs typeface="Open Sans"/>
                <a:sym typeface="Open Sans"/>
              </a:rPr>
              <a:t>Extract class</a:t>
            </a:r>
            <a:r>
              <a:rPr lang="en"/>
              <a:t> – mutarea unei părți dintr-o clasă într-o clasă nouă. Nevoia apare atunci când există cod duplicat şi se doreşte a se crea o clasă de bază sau atunci când o clasă este prea mare şi ea abstractizează funcționalități diferite (în acest caz putem crea clase de sine stătătoare sau inline);</a:t>
            </a:r>
            <a:endParaRPr/>
          </a:p>
          <a:p>
            <a:pPr marL="457200" lvl="0" indent="-330200" algn="l" rtl="0">
              <a:lnSpc>
                <a:spcPct val="115000"/>
              </a:lnSpc>
              <a:spcBef>
                <a:spcPts val="0"/>
              </a:spcBef>
              <a:spcAft>
                <a:spcPts val="0"/>
              </a:spcAft>
              <a:buSzPts val="1600"/>
              <a:buChar char="●"/>
            </a:pPr>
            <a:r>
              <a:rPr lang="en"/>
              <a:t>Opusul operației de mai sus se numeşte </a:t>
            </a:r>
            <a:r>
              <a:rPr lang="en" b="1">
                <a:latin typeface="Open Sans"/>
                <a:ea typeface="Open Sans"/>
                <a:cs typeface="Open Sans"/>
                <a:sym typeface="Open Sans"/>
              </a:rPr>
              <a:t>collapse hierarchy </a:t>
            </a:r>
            <a:r>
              <a:rPr lang="en"/>
              <a:t>şi se foloseşte când:</a:t>
            </a:r>
            <a:endParaRPr/>
          </a:p>
          <a:p>
            <a:pPr marL="1371600" lvl="1" indent="-330200" algn="l" rtl="0">
              <a:lnSpc>
                <a:spcPct val="115000"/>
              </a:lnSpc>
              <a:spcBef>
                <a:spcPts val="0"/>
              </a:spcBef>
              <a:spcAft>
                <a:spcPts val="0"/>
              </a:spcAft>
              <a:buSzPts val="1600"/>
              <a:buChar char="○"/>
            </a:pPr>
            <a:r>
              <a:rPr lang="en"/>
              <a:t>avem o ierarhie de clase cu subclase aproape goale;</a:t>
            </a:r>
            <a:endParaRPr/>
          </a:p>
          <a:p>
            <a:pPr marL="1371600" lvl="1" indent="-330200" algn="l" rtl="0">
              <a:lnSpc>
                <a:spcPct val="115000"/>
              </a:lnSpc>
              <a:spcBef>
                <a:spcPts val="0"/>
              </a:spcBef>
              <a:spcAft>
                <a:spcPts val="0"/>
              </a:spcAft>
              <a:buSzPts val="1600"/>
              <a:buChar char="○"/>
            </a:pPr>
            <a:r>
              <a:rPr lang="en"/>
              <a:t>avem un abuz de clase inline care nu fac mai nimic;</a:t>
            </a:r>
            <a:endParaRPr/>
          </a:p>
          <a:p>
            <a:pPr marL="457200" lvl="0" indent="-330200" algn="l" rtl="0">
              <a:lnSpc>
                <a:spcPct val="115000"/>
              </a:lnSpc>
              <a:spcBef>
                <a:spcPts val="0"/>
              </a:spcBef>
              <a:spcAft>
                <a:spcPts val="0"/>
              </a:spcAft>
              <a:buSzPts val="1600"/>
              <a:buChar char="●"/>
            </a:pPr>
            <a:r>
              <a:rPr lang="en"/>
              <a:t>Extract field/constant/method – extragerea unei valori (sau a unei secțiuni de cod) care se repetă într-o nouă variabilă sau funcție. Se elimină astfel codul duplicat.</a:t>
            </a:r>
            <a:endParaRPr/>
          </a:p>
        </p:txBody>
      </p:sp>
      <p:sp>
        <p:nvSpPr>
          <p:cNvPr id="224" name="Google Shape;224;p3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0"/>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ANDROID STUDIO: EXTRACT CONSTANT</a:t>
            </a:r>
            <a:endParaRPr/>
          </a:p>
        </p:txBody>
      </p:sp>
      <p:sp>
        <p:nvSpPr>
          <p:cNvPr id="230" name="Google Shape;230;p4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19</a:t>
            </a:fld>
            <a:endParaRPr/>
          </a:p>
        </p:txBody>
      </p:sp>
      <p:pic>
        <p:nvPicPr>
          <p:cNvPr id="231" name="Google Shape;231;p40"/>
          <p:cNvPicPr preferRelativeResize="0"/>
          <p:nvPr/>
        </p:nvPicPr>
        <p:blipFill rotWithShape="1">
          <a:blip r:embed="rId3">
            <a:alphaModFix/>
          </a:blip>
          <a:srcRect/>
          <a:stretch/>
        </p:blipFill>
        <p:spPr>
          <a:xfrm>
            <a:off x="1715175" y="1143000"/>
            <a:ext cx="5700950" cy="3602300"/>
          </a:xfrm>
          <a:prstGeom prst="rect">
            <a:avLst/>
          </a:prstGeom>
          <a:noFill/>
          <a:ln>
            <a:noFill/>
          </a:ln>
        </p:spPr>
      </p:pic>
      <p:sp>
        <p:nvSpPr>
          <p:cNvPr id="232" name="Google Shape;232;p40"/>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3"/>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2800"/>
              <a:buNone/>
            </a:pPr>
            <a:r>
              <a:rPr lang="en"/>
              <a:t>CE ESTE ȘI LA CE E BUNĂ REFACTORIZAREA?</a:t>
            </a:r>
            <a:endParaRPr/>
          </a:p>
        </p:txBody>
      </p:sp>
      <p:sp>
        <p:nvSpPr>
          <p:cNvPr id="108" name="Google Shape;108;p23"/>
          <p:cNvSpPr txBox="1">
            <a:spLocks noGrp="1"/>
          </p:cNvSpPr>
          <p:nvPr>
            <p:ph type="body" idx="1"/>
          </p:nvPr>
        </p:nvSpPr>
        <p:spPr>
          <a:xfrm>
            <a:off x="411550" y="1158300"/>
            <a:ext cx="8373600" cy="36294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000"/>
              </a:spcBef>
              <a:spcAft>
                <a:spcPts val="0"/>
              </a:spcAft>
              <a:buClr>
                <a:schemeClr val="dk1"/>
              </a:buClr>
              <a:buSzPts val="1100"/>
              <a:buFont typeface="Arial"/>
              <a:buNone/>
            </a:pPr>
            <a:r>
              <a:rPr lang="en"/>
              <a:t>Refactorizarea codului sau „code refactoring” este procesul de modificare a unei secvențe de program fără a-i schimba funcționalitatea externă:</a:t>
            </a:r>
            <a:endParaRPr/>
          </a:p>
          <a:p>
            <a:pPr marL="457200" lvl="0" indent="-330200" algn="l" rtl="0">
              <a:lnSpc>
                <a:spcPct val="115000"/>
              </a:lnSpc>
              <a:spcBef>
                <a:spcPts val="1000"/>
              </a:spcBef>
              <a:spcAft>
                <a:spcPts val="0"/>
              </a:spcAft>
              <a:buSzPts val="1600"/>
              <a:buChar char="●"/>
            </a:pPr>
            <a:r>
              <a:rPr lang="en"/>
              <a:t>Uneori prin refactorizare se înțelege simpla reorganizare a codului însă…</a:t>
            </a:r>
            <a:endParaRPr/>
          </a:p>
          <a:p>
            <a:pPr marL="457200" lvl="0" indent="-330200" algn="l" rtl="0">
              <a:lnSpc>
                <a:spcPct val="115000"/>
              </a:lnSpc>
              <a:spcBef>
                <a:spcPts val="0"/>
              </a:spcBef>
              <a:spcAft>
                <a:spcPts val="0"/>
              </a:spcAft>
              <a:buSzPts val="1600"/>
              <a:buChar char="●"/>
            </a:pPr>
            <a:r>
              <a:rPr lang="en"/>
              <a:t>Deseori prin refactorizare funcționalitatea internă e schimbată prin optimizarea codului existent sau prin folosirea unor algoritmi mai buni;</a:t>
            </a:r>
            <a:endParaRPr/>
          </a:p>
          <a:p>
            <a:pPr marL="457200" lvl="0" indent="-330200" algn="l" rtl="0">
              <a:lnSpc>
                <a:spcPct val="115000"/>
              </a:lnSpc>
              <a:spcBef>
                <a:spcPts val="0"/>
              </a:spcBef>
              <a:spcAft>
                <a:spcPts val="0"/>
              </a:spcAft>
              <a:buSzPts val="1600"/>
              <a:buChar char="●"/>
            </a:pPr>
            <a:r>
              <a:rPr lang="en"/>
              <a:t>Martin Fowler defineşte refactorizarea ca fiind procesul de schimbare a unui sistem software în urma căruia:</a:t>
            </a:r>
            <a:endParaRPr/>
          </a:p>
          <a:p>
            <a:pPr marL="0" lvl="0" indent="0" algn="l" rtl="0">
              <a:lnSpc>
                <a:spcPct val="115000"/>
              </a:lnSpc>
              <a:spcBef>
                <a:spcPts val="1000"/>
              </a:spcBef>
              <a:spcAft>
                <a:spcPts val="0"/>
              </a:spcAft>
              <a:buNone/>
            </a:pPr>
            <a:endParaRPr sz="100"/>
          </a:p>
          <a:p>
            <a:pPr marL="914400" lvl="1" indent="-330200" algn="l" rtl="0">
              <a:lnSpc>
                <a:spcPct val="115000"/>
              </a:lnSpc>
              <a:spcBef>
                <a:spcPts val="1000"/>
              </a:spcBef>
              <a:spcAft>
                <a:spcPts val="0"/>
              </a:spcAft>
              <a:buSzPts val="1600"/>
              <a:buChar char="○"/>
            </a:pPr>
            <a:r>
              <a:rPr lang="en"/>
              <a:t>Comportamentul extern al codului nu este alterat;</a:t>
            </a:r>
            <a:endParaRPr/>
          </a:p>
          <a:p>
            <a:pPr marL="0" lvl="0" indent="0" algn="l" rtl="0">
              <a:lnSpc>
                <a:spcPct val="115000"/>
              </a:lnSpc>
              <a:spcBef>
                <a:spcPts val="1000"/>
              </a:spcBef>
              <a:spcAft>
                <a:spcPts val="0"/>
              </a:spcAft>
              <a:buNone/>
            </a:pPr>
            <a:endParaRPr sz="100"/>
          </a:p>
          <a:p>
            <a:pPr marL="914400" lvl="1" indent="-330200" algn="l" rtl="0">
              <a:lnSpc>
                <a:spcPct val="115000"/>
              </a:lnSpc>
              <a:spcBef>
                <a:spcPts val="1000"/>
              </a:spcBef>
              <a:spcAft>
                <a:spcPts val="0"/>
              </a:spcAft>
              <a:buSzPts val="1600"/>
              <a:buChar char="○"/>
            </a:pPr>
            <a:r>
              <a:rPr lang="en"/>
              <a:t>Structura internă a codului este îmbunătăţită;</a:t>
            </a:r>
            <a:endParaRPr/>
          </a:p>
          <a:p>
            <a:pPr marL="0" lvl="0" indent="0" algn="l" rtl="0">
              <a:lnSpc>
                <a:spcPct val="115000"/>
              </a:lnSpc>
              <a:spcBef>
                <a:spcPts val="1000"/>
              </a:spcBef>
              <a:spcAft>
                <a:spcPts val="1000"/>
              </a:spcAft>
              <a:buClr>
                <a:schemeClr val="dk1"/>
              </a:buClr>
              <a:buSzPts val="1100"/>
              <a:buFont typeface="Arial"/>
              <a:buNone/>
            </a:pPr>
            <a:endParaRPr/>
          </a:p>
        </p:txBody>
      </p:sp>
      <p:sp>
        <p:nvSpPr>
          <p:cNvPr id="109" name="Google Shape;109;p23"/>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1"/>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ANDROID STUDIO: EXTRACT FIELD</a:t>
            </a:r>
            <a:endParaRPr/>
          </a:p>
        </p:txBody>
      </p:sp>
      <p:sp>
        <p:nvSpPr>
          <p:cNvPr id="238" name="Google Shape;238;p4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20</a:t>
            </a:fld>
            <a:endParaRPr/>
          </a:p>
        </p:txBody>
      </p:sp>
      <p:sp>
        <p:nvSpPr>
          <p:cNvPr id="239" name="Google Shape;239;p41"/>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pic>
        <p:nvPicPr>
          <p:cNvPr id="240" name="Google Shape;240;p41"/>
          <p:cNvPicPr preferRelativeResize="0"/>
          <p:nvPr/>
        </p:nvPicPr>
        <p:blipFill rotWithShape="1">
          <a:blip r:embed="rId3">
            <a:alphaModFix/>
          </a:blip>
          <a:srcRect/>
          <a:stretch/>
        </p:blipFill>
        <p:spPr>
          <a:xfrm>
            <a:off x="2215700" y="1143000"/>
            <a:ext cx="4709425" cy="3775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2"/>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ANDROID STUDIO: EXTRACT INTERFACE</a:t>
            </a:r>
            <a:endParaRPr/>
          </a:p>
        </p:txBody>
      </p:sp>
      <p:sp>
        <p:nvSpPr>
          <p:cNvPr id="246" name="Google Shape;246;p4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21</a:t>
            </a:fld>
            <a:endParaRPr/>
          </a:p>
        </p:txBody>
      </p:sp>
      <p:sp>
        <p:nvSpPr>
          <p:cNvPr id="247" name="Google Shape;247;p42"/>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pic>
        <p:nvPicPr>
          <p:cNvPr id="248" name="Google Shape;248;p42"/>
          <p:cNvPicPr preferRelativeResize="0"/>
          <p:nvPr/>
        </p:nvPicPr>
        <p:blipFill rotWithShape="1">
          <a:blip r:embed="rId3">
            <a:alphaModFix/>
          </a:blip>
          <a:srcRect/>
          <a:stretch/>
        </p:blipFill>
        <p:spPr>
          <a:xfrm>
            <a:off x="1882775" y="1142988"/>
            <a:ext cx="5372099" cy="3743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3"/>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RUBYMINE: MOVE METHODS -&gt; NEW CLASS</a:t>
            </a:r>
            <a:endParaRPr/>
          </a:p>
        </p:txBody>
      </p:sp>
      <p:sp>
        <p:nvSpPr>
          <p:cNvPr id="254" name="Google Shape;254;p43"/>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22</a:t>
            </a:fld>
            <a:endParaRPr/>
          </a:p>
        </p:txBody>
      </p:sp>
      <p:sp>
        <p:nvSpPr>
          <p:cNvPr id="255" name="Google Shape;255;p43"/>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pic>
        <p:nvPicPr>
          <p:cNvPr id="256" name="Google Shape;256;p43"/>
          <p:cNvPicPr preferRelativeResize="0"/>
          <p:nvPr/>
        </p:nvPicPr>
        <p:blipFill rotWithShape="1">
          <a:blip r:embed="rId3">
            <a:alphaModFix/>
          </a:blip>
          <a:srcRect/>
          <a:stretch/>
        </p:blipFill>
        <p:spPr>
          <a:xfrm>
            <a:off x="1851025" y="1142988"/>
            <a:ext cx="5457826" cy="37433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4"/>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TEHNICI DE REFACTORIZARE A CODULUI</a:t>
            </a:r>
            <a:endParaRPr/>
          </a:p>
        </p:txBody>
      </p:sp>
      <p:sp>
        <p:nvSpPr>
          <p:cNvPr id="262" name="Google Shape;262;p44"/>
          <p:cNvSpPr txBox="1">
            <a:spLocks noGrp="1"/>
          </p:cNvSpPr>
          <p:nvPr>
            <p:ph type="body" idx="1"/>
          </p:nvPr>
        </p:nvSpPr>
        <p:spPr>
          <a:xfrm>
            <a:off x="411550" y="928838"/>
            <a:ext cx="8373600" cy="35718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
              <a:t>Tehnici care permit creșterea gradului de abstractizare a codului:</a:t>
            </a:r>
            <a:endParaRPr/>
          </a:p>
          <a:p>
            <a:pPr marL="457200" lvl="0" indent="-330200" algn="l" rtl="0">
              <a:lnSpc>
                <a:spcPct val="115000"/>
              </a:lnSpc>
              <a:spcBef>
                <a:spcPts val="1000"/>
              </a:spcBef>
              <a:spcAft>
                <a:spcPts val="0"/>
              </a:spcAft>
              <a:buSzPts val="1600"/>
              <a:buChar char="●"/>
            </a:pPr>
            <a:r>
              <a:rPr lang="en" b="1">
                <a:latin typeface="Open Sans"/>
                <a:ea typeface="Open Sans"/>
                <a:cs typeface="Open Sans"/>
                <a:sym typeface="Open Sans"/>
              </a:rPr>
              <a:t>Encapsulate Field </a:t>
            </a:r>
            <a:r>
              <a:rPr lang="en"/>
              <a:t>– așa cum îi spune și numele permite încapsularea unui câmp și forțează utilizatorul să folosească accesori de tip getter și setter în locul accesării directe;</a:t>
            </a:r>
            <a:endParaRPr/>
          </a:p>
          <a:p>
            <a:pPr marL="457200" lvl="0" indent="-330200" algn="l" rtl="0">
              <a:lnSpc>
                <a:spcPct val="115000"/>
              </a:lnSpc>
              <a:spcBef>
                <a:spcPts val="0"/>
              </a:spcBef>
              <a:spcAft>
                <a:spcPts val="0"/>
              </a:spcAft>
              <a:buSzPts val="1600"/>
              <a:buChar char="●"/>
            </a:pPr>
            <a:r>
              <a:rPr lang="en"/>
              <a:t>Gruparea unor parametrii care se repetă într-o clasă. De ex. parametrii an, luna, zi, ora, minut, secundă într-o instanţă de tip Date;</a:t>
            </a:r>
            <a:endParaRPr/>
          </a:p>
          <a:p>
            <a:pPr marL="457200" lvl="0" indent="-330200" algn="l" rtl="0">
              <a:lnSpc>
                <a:spcPct val="115000"/>
              </a:lnSpc>
              <a:spcBef>
                <a:spcPts val="0"/>
              </a:spcBef>
              <a:spcAft>
                <a:spcPts val="0"/>
              </a:spcAft>
              <a:buSzPts val="1600"/>
              <a:buChar char="●"/>
            </a:pPr>
            <a:r>
              <a:rPr lang="en" b="1">
                <a:latin typeface="Open Sans"/>
                <a:ea typeface="Open Sans"/>
                <a:cs typeface="Open Sans"/>
                <a:sym typeface="Open Sans"/>
              </a:rPr>
              <a:t>Generalize type</a:t>
            </a:r>
            <a:r>
              <a:rPr lang="en"/>
              <a:t> – permite, în anumite condiții schimbarea tipului de date al unui câmp cu un tip de date cu un grad de generalizare mai ridicat (de exemplu: de la List la Collection);</a:t>
            </a:r>
            <a:endParaRPr/>
          </a:p>
          <a:p>
            <a:pPr marL="1371600" lvl="1" indent="-330200" algn="l" rtl="0">
              <a:lnSpc>
                <a:spcPct val="115000"/>
              </a:lnSpc>
              <a:spcBef>
                <a:spcPts val="0"/>
              </a:spcBef>
              <a:spcAft>
                <a:spcPts val="0"/>
              </a:spcAft>
              <a:buSzPts val="1600"/>
              <a:buChar char="○"/>
            </a:pPr>
            <a:r>
              <a:rPr lang="en"/>
              <a:t>Transformarea blocurilor condiționale în metode (aplicarea polimorfismului);</a:t>
            </a:r>
            <a:endParaRPr/>
          </a:p>
          <a:p>
            <a:pPr marL="1371600" lvl="1" indent="-330200" algn="l" rtl="0">
              <a:lnSpc>
                <a:spcPct val="115000"/>
              </a:lnSpc>
              <a:spcBef>
                <a:spcPts val="0"/>
              </a:spcBef>
              <a:spcAft>
                <a:spcPts val="0"/>
              </a:spcAft>
              <a:buSzPts val="1600"/>
              <a:buChar char="○"/>
            </a:pPr>
            <a:r>
              <a:rPr lang="en"/>
              <a:t>Transformarea constructorilor în Factory sau Builder methods (vezi design patterns);</a:t>
            </a:r>
            <a:endParaRPr/>
          </a:p>
          <a:p>
            <a:pPr marL="1371600" lvl="1" indent="-330200" algn="l" rtl="0">
              <a:lnSpc>
                <a:spcPct val="115000"/>
              </a:lnSpc>
              <a:spcBef>
                <a:spcPts val="0"/>
              </a:spcBef>
              <a:spcAft>
                <a:spcPts val="0"/>
              </a:spcAft>
              <a:buSzPts val="1600"/>
              <a:buChar char="○"/>
            </a:pPr>
            <a:r>
              <a:rPr lang="en"/>
              <a:t>Etc.</a:t>
            </a:r>
            <a:endParaRPr/>
          </a:p>
        </p:txBody>
      </p:sp>
      <p:sp>
        <p:nvSpPr>
          <p:cNvPr id="263" name="Google Shape;263;p4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5"/>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XAMARIN: ENCAPSULATE FIELD </a:t>
            </a:r>
            <a:endParaRPr/>
          </a:p>
        </p:txBody>
      </p:sp>
      <p:sp>
        <p:nvSpPr>
          <p:cNvPr id="269" name="Google Shape;269;p45"/>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24</a:t>
            </a:fld>
            <a:endParaRPr/>
          </a:p>
        </p:txBody>
      </p:sp>
      <p:sp>
        <p:nvSpPr>
          <p:cNvPr id="270" name="Google Shape;270;p45"/>
          <p:cNvSpPr txBox="1">
            <a:spLocks noGrp="1"/>
          </p:cNvSpPr>
          <p:nvPr>
            <p:ph type="title"/>
          </p:nvPr>
        </p:nvSpPr>
        <p:spPr>
          <a:xfrm>
            <a:off x="411425" y="771300"/>
            <a:ext cx="8373600" cy="371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1600"/>
              <a:t>(GIF ANIMAT)</a:t>
            </a:r>
            <a:endParaRPr sz="1600"/>
          </a:p>
        </p:txBody>
      </p:sp>
      <p:pic>
        <p:nvPicPr>
          <p:cNvPr id="271" name="Google Shape;271;p45"/>
          <p:cNvPicPr preferRelativeResize="0"/>
          <p:nvPr/>
        </p:nvPicPr>
        <p:blipFill rotWithShape="1">
          <a:blip r:embed="rId3">
            <a:alphaModFix/>
          </a:blip>
          <a:srcRect/>
          <a:stretch/>
        </p:blipFill>
        <p:spPr>
          <a:xfrm>
            <a:off x="1722438" y="1142988"/>
            <a:ext cx="5657851" cy="37433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6"/>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sz="2500"/>
              <a:t>INTELLIJ: REPLACE CONSTUCTOR WITH FACTORY METHOD</a:t>
            </a:r>
            <a:endParaRPr sz="2500"/>
          </a:p>
        </p:txBody>
      </p:sp>
      <p:sp>
        <p:nvSpPr>
          <p:cNvPr id="277" name="Google Shape;277;p46"/>
          <p:cNvSpPr txBox="1">
            <a:spLocks noGrp="1"/>
          </p:cNvSpPr>
          <p:nvPr>
            <p:ph type="body" idx="1"/>
          </p:nvPr>
        </p:nvSpPr>
        <p:spPr>
          <a:xfrm>
            <a:off x="411550" y="928850"/>
            <a:ext cx="4005000" cy="35718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1000"/>
              </a:spcBef>
              <a:spcAft>
                <a:spcPts val="0"/>
              </a:spcAft>
              <a:buNone/>
            </a:pPr>
            <a:r>
              <a:rPr lang="en" sz="1400" b="1">
                <a:latin typeface="Open Sans"/>
                <a:ea typeface="Open Sans"/>
                <a:cs typeface="Open Sans"/>
                <a:sym typeface="Open Sans"/>
              </a:rPr>
              <a:t>Înainte:</a:t>
            </a:r>
            <a:endParaRPr sz="1400" b="1">
              <a:latin typeface="Open Sans"/>
              <a:ea typeface="Open Sans"/>
              <a:cs typeface="Open Sans"/>
              <a:sym typeface="Open Sans"/>
            </a:endParaRPr>
          </a:p>
          <a:p>
            <a:pPr marL="457200" lvl="0" indent="0" algn="l" rtl="0">
              <a:lnSpc>
                <a:spcPct val="60000"/>
              </a:lnSpc>
              <a:spcBef>
                <a:spcPts val="1000"/>
              </a:spcBef>
              <a:spcAft>
                <a:spcPts val="0"/>
              </a:spcAft>
              <a:buNone/>
            </a:pPr>
            <a:r>
              <a:rPr lang="en" sz="1400"/>
              <a:t>// File Class.java</a:t>
            </a:r>
            <a:endParaRPr sz="1400"/>
          </a:p>
          <a:p>
            <a:pPr marL="457200" lvl="0" indent="0" algn="l" rtl="0">
              <a:lnSpc>
                <a:spcPct val="60000"/>
              </a:lnSpc>
              <a:spcBef>
                <a:spcPts val="1000"/>
              </a:spcBef>
              <a:spcAft>
                <a:spcPts val="0"/>
              </a:spcAft>
              <a:buNone/>
            </a:pPr>
            <a:r>
              <a:rPr lang="en" sz="1400"/>
              <a:t>public class Class {</a:t>
            </a:r>
            <a:endParaRPr sz="1400"/>
          </a:p>
          <a:p>
            <a:pPr marL="457200" lvl="0" indent="0" algn="l" rtl="0">
              <a:lnSpc>
                <a:spcPct val="60000"/>
              </a:lnSpc>
              <a:spcBef>
                <a:spcPts val="1000"/>
              </a:spcBef>
              <a:spcAft>
                <a:spcPts val="0"/>
              </a:spcAft>
              <a:buNone/>
            </a:pPr>
            <a:r>
              <a:rPr lang="en" sz="1400"/>
              <a:t>    public Class(String s) { ... }</a:t>
            </a:r>
            <a:endParaRPr sz="1400"/>
          </a:p>
          <a:p>
            <a:pPr marL="457200" lvl="0" indent="0" algn="l" rtl="0">
              <a:lnSpc>
                <a:spcPct val="60000"/>
              </a:lnSpc>
              <a:spcBef>
                <a:spcPts val="1000"/>
              </a:spcBef>
              <a:spcAft>
                <a:spcPts val="0"/>
              </a:spcAft>
              <a:buNone/>
            </a:pPr>
            <a:r>
              <a:rPr lang="en" sz="1400"/>
              <a:t>}</a:t>
            </a:r>
            <a:endParaRPr sz="1400"/>
          </a:p>
          <a:p>
            <a:pPr marL="457200" lvl="0" indent="0" algn="l" rtl="0">
              <a:lnSpc>
                <a:spcPct val="60000"/>
              </a:lnSpc>
              <a:spcBef>
                <a:spcPts val="1000"/>
              </a:spcBef>
              <a:spcAft>
                <a:spcPts val="0"/>
              </a:spcAft>
              <a:buNone/>
            </a:pPr>
            <a:r>
              <a:rPr lang="en" sz="1400"/>
              <a:t> // File AnotherClass.java</a:t>
            </a:r>
            <a:endParaRPr sz="1400"/>
          </a:p>
          <a:p>
            <a:pPr marL="457200" lvl="0" indent="0" algn="l" rtl="0">
              <a:lnSpc>
                <a:spcPct val="60000"/>
              </a:lnSpc>
              <a:spcBef>
                <a:spcPts val="1000"/>
              </a:spcBef>
              <a:spcAft>
                <a:spcPts val="0"/>
              </a:spcAft>
              <a:buNone/>
            </a:pPr>
            <a:r>
              <a:rPr lang="en" sz="1400"/>
              <a:t>public class AnotherClass {</a:t>
            </a:r>
            <a:endParaRPr sz="1400"/>
          </a:p>
          <a:p>
            <a:pPr marL="457200" lvl="0" indent="0" algn="l" rtl="0">
              <a:lnSpc>
                <a:spcPct val="60000"/>
              </a:lnSpc>
              <a:spcBef>
                <a:spcPts val="1000"/>
              </a:spcBef>
              <a:spcAft>
                <a:spcPts val="0"/>
              </a:spcAft>
              <a:buNone/>
            </a:pPr>
            <a:r>
              <a:rPr lang="en" sz="1400"/>
              <a:t>	     public void method() {</a:t>
            </a:r>
            <a:endParaRPr sz="1400"/>
          </a:p>
          <a:p>
            <a:pPr marL="457200" lvl="0" indent="0" algn="l" rtl="0">
              <a:lnSpc>
                <a:spcPct val="60000"/>
              </a:lnSpc>
              <a:spcBef>
                <a:spcPts val="1000"/>
              </a:spcBef>
              <a:spcAft>
                <a:spcPts val="0"/>
              </a:spcAft>
              <a:buNone/>
            </a:pPr>
            <a:r>
              <a:rPr lang="en" sz="1400"/>
              <a:t>	         Class aClass = new Class("string");</a:t>
            </a:r>
            <a:endParaRPr sz="1400"/>
          </a:p>
          <a:p>
            <a:pPr marL="457200" lvl="0" indent="0" algn="l" rtl="0">
              <a:lnSpc>
                <a:spcPct val="60000"/>
              </a:lnSpc>
              <a:spcBef>
                <a:spcPts val="1000"/>
              </a:spcBef>
              <a:spcAft>
                <a:spcPts val="0"/>
              </a:spcAft>
              <a:buNone/>
            </a:pPr>
            <a:r>
              <a:rPr lang="en" sz="1400"/>
              <a:t>	      }</a:t>
            </a:r>
            <a:endParaRPr sz="1400"/>
          </a:p>
          <a:p>
            <a:pPr marL="457200" lvl="0" indent="0" algn="l" rtl="0">
              <a:lnSpc>
                <a:spcPct val="60000"/>
              </a:lnSpc>
              <a:spcBef>
                <a:spcPts val="1000"/>
              </a:spcBef>
              <a:spcAft>
                <a:spcPts val="1000"/>
              </a:spcAft>
              <a:buNone/>
            </a:pPr>
            <a:r>
              <a:rPr lang="en" sz="1400"/>
              <a:t>}</a:t>
            </a:r>
            <a:endParaRPr sz="1400"/>
          </a:p>
        </p:txBody>
      </p:sp>
      <p:sp>
        <p:nvSpPr>
          <p:cNvPr id="278" name="Google Shape;278;p46"/>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25</a:t>
            </a:fld>
            <a:endParaRPr/>
          </a:p>
        </p:txBody>
      </p:sp>
      <p:sp>
        <p:nvSpPr>
          <p:cNvPr id="279" name="Google Shape;279;p46"/>
          <p:cNvSpPr txBox="1">
            <a:spLocks noGrp="1"/>
          </p:cNvSpPr>
          <p:nvPr>
            <p:ph type="body" idx="1"/>
          </p:nvPr>
        </p:nvSpPr>
        <p:spPr>
          <a:xfrm>
            <a:off x="4671125" y="928850"/>
            <a:ext cx="4061700" cy="3571800"/>
          </a:xfrm>
          <a:prstGeom prst="rect">
            <a:avLst/>
          </a:prstGeom>
          <a:noFill/>
          <a:ln>
            <a:noFill/>
          </a:ln>
        </p:spPr>
        <p:txBody>
          <a:bodyPr spcFirstLastPara="1" wrap="square" lIns="0" tIns="0" rIns="0" bIns="0" anchor="t" anchorCtr="0">
            <a:noAutofit/>
          </a:bodyPr>
          <a:lstStyle/>
          <a:p>
            <a:pPr marL="0" lvl="0" indent="0" algn="l" rtl="0">
              <a:lnSpc>
                <a:spcPct val="60000"/>
              </a:lnSpc>
              <a:spcBef>
                <a:spcPts val="1000"/>
              </a:spcBef>
              <a:spcAft>
                <a:spcPts val="0"/>
              </a:spcAft>
              <a:buClr>
                <a:schemeClr val="dk1"/>
              </a:buClr>
              <a:buSzPts val="1100"/>
              <a:buFont typeface="Arial"/>
              <a:buNone/>
            </a:pPr>
            <a:r>
              <a:rPr lang="en" sz="1400" b="1">
                <a:latin typeface="Open Sans"/>
                <a:ea typeface="Open Sans"/>
                <a:cs typeface="Open Sans"/>
                <a:sym typeface="Open Sans"/>
              </a:rPr>
              <a:t>După</a:t>
            </a:r>
            <a:r>
              <a:rPr lang="en" sz="1400"/>
              <a:t>:</a:t>
            </a:r>
            <a:endParaRPr sz="1400"/>
          </a:p>
          <a:p>
            <a:pPr marL="457200" lvl="0" indent="0" algn="l" rtl="0">
              <a:lnSpc>
                <a:spcPct val="60000"/>
              </a:lnSpc>
              <a:spcBef>
                <a:spcPts val="1000"/>
              </a:spcBef>
              <a:spcAft>
                <a:spcPts val="0"/>
              </a:spcAft>
              <a:buClr>
                <a:schemeClr val="dk1"/>
              </a:buClr>
              <a:buSzPts val="1100"/>
              <a:buFont typeface="Arial"/>
              <a:buNone/>
            </a:pPr>
            <a:r>
              <a:rPr lang="en" sz="1400"/>
              <a:t>// File Class.java</a:t>
            </a:r>
            <a:endParaRPr sz="1400"/>
          </a:p>
          <a:p>
            <a:pPr marL="457200" lvl="0" indent="0" algn="l" rtl="0">
              <a:lnSpc>
                <a:spcPct val="60000"/>
              </a:lnSpc>
              <a:spcBef>
                <a:spcPts val="1000"/>
              </a:spcBef>
              <a:spcAft>
                <a:spcPts val="0"/>
              </a:spcAft>
              <a:buClr>
                <a:schemeClr val="dk1"/>
              </a:buClr>
              <a:buSzPts val="1100"/>
              <a:buFont typeface="Arial"/>
              <a:buNone/>
            </a:pPr>
            <a:r>
              <a:rPr lang="en" sz="1400"/>
              <a:t>public class Class {</a:t>
            </a:r>
            <a:endParaRPr sz="1400"/>
          </a:p>
          <a:p>
            <a:pPr marL="457200" lvl="0" indent="0" algn="l" rtl="0">
              <a:lnSpc>
                <a:spcPct val="60000"/>
              </a:lnSpc>
              <a:spcBef>
                <a:spcPts val="1000"/>
              </a:spcBef>
              <a:spcAft>
                <a:spcPts val="0"/>
              </a:spcAft>
              <a:buClr>
                <a:schemeClr val="dk1"/>
              </a:buClr>
              <a:buSzPts val="1100"/>
              <a:buFont typeface="Arial"/>
              <a:buNone/>
            </a:pPr>
            <a:r>
              <a:rPr lang="en" sz="1400"/>
              <a:t>    public Class(String s) { ... }</a:t>
            </a:r>
            <a:endParaRPr sz="1400"/>
          </a:p>
          <a:p>
            <a:pPr marL="457200" lvl="0" indent="0" algn="l" rtl="0">
              <a:lnSpc>
                <a:spcPct val="60000"/>
              </a:lnSpc>
              <a:spcBef>
                <a:spcPts val="1000"/>
              </a:spcBef>
              <a:spcAft>
                <a:spcPts val="0"/>
              </a:spcAft>
              <a:buNone/>
            </a:pPr>
            <a:r>
              <a:rPr lang="en" sz="1400"/>
              <a:t>    public static createClass(String s) { return</a:t>
            </a:r>
            <a:endParaRPr sz="1400"/>
          </a:p>
          <a:p>
            <a:pPr marL="457200" lvl="0" indent="0" algn="l" rtl="0">
              <a:lnSpc>
                <a:spcPct val="60000"/>
              </a:lnSpc>
              <a:spcBef>
                <a:spcPts val="1000"/>
              </a:spcBef>
              <a:spcAft>
                <a:spcPts val="0"/>
              </a:spcAft>
              <a:buClr>
                <a:schemeClr val="dk1"/>
              </a:buClr>
              <a:buSzPts val="1100"/>
              <a:buFont typeface="Arial"/>
              <a:buNone/>
            </a:pPr>
            <a:r>
              <a:rPr lang="en" sz="1400"/>
              <a:t> new Class(s); }</a:t>
            </a:r>
            <a:endParaRPr sz="1400"/>
          </a:p>
          <a:p>
            <a:pPr marL="457200" lvl="0" indent="0" algn="l" rtl="0">
              <a:lnSpc>
                <a:spcPct val="60000"/>
              </a:lnSpc>
              <a:spcBef>
                <a:spcPts val="1000"/>
              </a:spcBef>
              <a:spcAft>
                <a:spcPts val="0"/>
              </a:spcAft>
              <a:buClr>
                <a:schemeClr val="dk1"/>
              </a:buClr>
              <a:buSzPts val="1100"/>
              <a:buFont typeface="Arial"/>
              <a:buNone/>
            </a:pPr>
            <a:r>
              <a:rPr lang="en" sz="1400"/>
              <a:t>}</a:t>
            </a:r>
            <a:endParaRPr sz="1400"/>
          </a:p>
          <a:p>
            <a:pPr marL="457200" lvl="0" indent="0" algn="l" rtl="0">
              <a:lnSpc>
                <a:spcPct val="60000"/>
              </a:lnSpc>
              <a:spcBef>
                <a:spcPts val="1000"/>
              </a:spcBef>
              <a:spcAft>
                <a:spcPts val="0"/>
              </a:spcAft>
              <a:buClr>
                <a:schemeClr val="dk1"/>
              </a:buClr>
              <a:buSzPts val="1100"/>
              <a:buFont typeface="Arial"/>
              <a:buNone/>
            </a:pPr>
            <a:endParaRPr sz="1400"/>
          </a:p>
          <a:p>
            <a:pPr marL="457200" lvl="0" indent="0" algn="l" rtl="0">
              <a:lnSpc>
                <a:spcPct val="60000"/>
              </a:lnSpc>
              <a:spcBef>
                <a:spcPts val="1000"/>
              </a:spcBef>
              <a:spcAft>
                <a:spcPts val="0"/>
              </a:spcAft>
              <a:buClr>
                <a:schemeClr val="dk1"/>
              </a:buClr>
              <a:buSzPts val="1100"/>
              <a:buFont typeface="Arial"/>
              <a:buNone/>
            </a:pPr>
            <a:r>
              <a:rPr lang="en" sz="1400"/>
              <a:t>// File AnotherClass.java</a:t>
            </a:r>
            <a:endParaRPr sz="1400"/>
          </a:p>
          <a:p>
            <a:pPr marL="457200" lvl="0" indent="0" algn="l" rtl="0">
              <a:lnSpc>
                <a:spcPct val="60000"/>
              </a:lnSpc>
              <a:spcBef>
                <a:spcPts val="1000"/>
              </a:spcBef>
              <a:spcAft>
                <a:spcPts val="0"/>
              </a:spcAft>
              <a:buClr>
                <a:schemeClr val="dk1"/>
              </a:buClr>
              <a:buSzPts val="1100"/>
              <a:buFont typeface="Arial"/>
              <a:buNone/>
            </a:pPr>
            <a:r>
              <a:rPr lang="en" sz="1400"/>
              <a:t>public class AnotherClass {</a:t>
            </a:r>
            <a:endParaRPr sz="1400"/>
          </a:p>
          <a:p>
            <a:pPr marL="457200" lvl="0" indent="0" algn="l" rtl="0">
              <a:lnSpc>
                <a:spcPct val="60000"/>
              </a:lnSpc>
              <a:spcBef>
                <a:spcPts val="1000"/>
              </a:spcBef>
              <a:spcAft>
                <a:spcPts val="0"/>
              </a:spcAft>
              <a:buClr>
                <a:schemeClr val="dk1"/>
              </a:buClr>
              <a:buSzPts val="1100"/>
              <a:buFont typeface="Arial"/>
              <a:buNone/>
            </a:pPr>
            <a:r>
              <a:rPr lang="en" sz="1400"/>
              <a:t>	    public void method() {</a:t>
            </a:r>
            <a:endParaRPr sz="1400"/>
          </a:p>
          <a:p>
            <a:pPr marL="457200" lvl="0" indent="0" algn="l" rtl="0">
              <a:lnSpc>
                <a:spcPct val="60000"/>
              </a:lnSpc>
              <a:spcBef>
                <a:spcPts val="1000"/>
              </a:spcBef>
              <a:spcAft>
                <a:spcPts val="0"/>
              </a:spcAft>
              <a:buNone/>
            </a:pPr>
            <a:r>
              <a:rPr lang="en" sz="1400"/>
              <a:t>	         Class aClass =</a:t>
            </a:r>
            <a:endParaRPr sz="1400"/>
          </a:p>
          <a:p>
            <a:pPr marL="457200" lvl="0" indent="0" algn="l" rtl="0">
              <a:lnSpc>
                <a:spcPct val="60000"/>
              </a:lnSpc>
              <a:spcBef>
                <a:spcPts val="1000"/>
              </a:spcBef>
              <a:spcAft>
                <a:spcPts val="0"/>
              </a:spcAft>
              <a:buClr>
                <a:schemeClr val="dk1"/>
              </a:buClr>
              <a:buSzPts val="1100"/>
              <a:buFont typeface="Arial"/>
              <a:buNone/>
            </a:pPr>
            <a:r>
              <a:rPr lang="en" sz="1400"/>
              <a:t> Class.createClass("string");</a:t>
            </a:r>
            <a:endParaRPr sz="1400"/>
          </a:p>
          <a:p>
            <a:pPr marL="457200" lvl="0" indent="0" algn="l" rtl="0">
              <a:lnSpc>
                <a:spcPct val="60000"/>
              </a:lnSpc>
              <a:spcBef>
                <a:spcPts val="1000"/>
              </a:spcBef>
              <a:spcAft>
                <a:spcPts val="0"/>
              </a:spcAft>
              <a:buClr>
                <a:schemeClr val="dk1"/>
              </a:buClr>
              <a:buSzPts val="1100"/>
              <a:buFont typeface="Arial"/>
              <a:buNone/>
            </a:pPr>
            <a:r>
              <a:rPr lang="en" sz="1400"/>
              <a:t>	     }</a:t>
            </a:r>
            <a:endParaRPr sz="1400"/>
          </a:p>
          <a:p>
            <a:pPr marL="457200" lvl="0" indent="0" algn="l" rtl="0">
              <a:lnSpc>
                <a:spcPct val="60000"/>
              </a:lnSpc>
              <a:spcBef>
                <a:spcPts val="1000"/>
              </a:spcBef>
              <a:spcAft>
                <a:spcPts val="1000"/>
              </a:spcAft>
              <a:buNone/>
            </a:pPr>
            <a:r>
              <a:rPr lang="en" sz="1400"/>
              <a:t>}</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7"/>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26</a:t>
            </a:fld>
            <a:endParaRPr/>
          </a:p>
        </p:txBody>
      </p:sp>
      <p:pic>
        <p:nvPicPr>
          <p:cNvPr id="285" name="Google Shape;285;p47"/>
          <p:cNvPicPr preferRelativeResize="0"/>
          <p:nvPr/>
        </p:nvPicPr>
        <p:blipFill rotWithShape="1">
          <a:blip r:embed="rId3">
            <a:alphaModFix/>
          </a:blip>
          <a:srcRect/>
          <a:stretch/>
        </p:blipFill>
        <p:spPr>
          <a:xfrm>
            <a:off x="1408475" y="282575"/>
            <a:ext cx="6330225" cy="4216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8"/>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BUNE PRACTICI PENTRU REFACTORIZARE</a:t>
            </a:r>
            <a:endParaRPr/>
          </a:p>
        </p:txBody>
      </p:sp>
      <p:sp>
        <p:nvSpPr>
          <p:cNvPr id="291" name="Google Shape;291;p48"/>
          <p:cNvSpPr txBox="1">
            <a:spLocks noGrp="1"/>
          </p:cNvSpPr>
          <p:nvPr>
            <p:ph type="body" idx="1"/>
          </p:nvPr>
        </p:nvSpPr>
        <p:spPr>
          <a:xfrm>
            <a:off x="411550" y="928838"/>
            <a:ext cx="8373600" cy="3571800"/>
          </a:xfrm>
          <a:prstGeom prst="rect">
            <a:avLst/>
          </a:prstGeom>
          <a:noFill/>
          <a:ln>
            <a:noFill/>
          </a:ln>
        </p:spPr>
        <p:txBody>
          <a:bodyPr spcFirstLastPara="1" wrap="square" lIns="0" tIns="0" rIns="0" bIns="0" anchor="t" anchorCtr="0">
            <a:noAutofit/>
          </a:bodyPr>
          <a:lstStyle/>
          <a:p>
            <a:pPr marL="914400" lvl="0" indent="-330200" algn="l" rtl="0">
              <a:lnSpc>
                <a:spcPct val="115000"/>
              </a:lnSpc>
              <a:spcBef>
                <a:spcPts val="1000"/>
              </a:spcBef>
              <a:spcAft>
                <a:spcPts val="0"/>
              </a:spcAft>
              <a:buSzPts val="1600"/>
              <a:buChar char="●"/>
            </a:pPr>
            <a:r>
              <a:rPr lang="en"/>
              <a:t>Restaurează codul inițial atunci când refactorizarea eșuează (folosind un version control system)</a:t>
            </a:r>
            <a:endParaRPr/>
          </a:p>
          <a:p>
            <a:pPr marL="914400" lvl="0" indent="-330200" algn="l" rtl="0">
              <a:lnSpc>
                <a:spcPct val="115000"/>
              </a:lnSpc>
              <a:spcBef>
                <a:spcPts val="0"/>
              </a:spcBef>
              <a:spcAft>
                <a:spcPts val="0"/>
              </a:spcAft>
              <a:buSzPts val="1600"/>
              <a:buChar char="●"/>
            </a:pPr>
            <a:r>
              <a:rPr lang="en"/>
              <a:t>Creează-ți un scenariu de testare (sau mai bine, o întreagă suită de teste) înainte de a realiza prima operație de refactorizare</a:t>
            </a:r>
            <a:endParaRPr/>
          </a:p>
          <a:p>
            <a:pPr marL="914400" lvl="0" indent="-330200" algn="l" rtl="0">
              <a:lnSpc>
                <a:spcPct val="115000"/>
              </a:lnSpc>
              <a:spcBef>
                <a:spcPts val="0"/>
              </a:spcBef>
              <a:spcAft>
                <a:spcPts val="0"/>
              </a:spcAft>
              <a:buSzPts val="1600"/>
              <a:buChar char="●"/>
            </a:pPr>
            <a:r>
              <a:rPr lang="en"/>
              <a:t>Refactorizează în pași cât mai mici</a:t>
            </a:r>
            <a:endParaRPr/>
          </a:p>
          <a:p>
            <a:pPr marL="914400" lvl="0" indent="-330200" algn="l" rtl="0">
              <a:lnSpc>
                <a:spcPct val="115000"/>
              </a:lnSpc>
              <a:spcBef>
                <a:spcPts val="0"/>
              </a:spcBef>
              <a:spcAft>
                <a:spcPts val="0"/>
              </a:spcAft>
              <a:buSzPts val="1600"/>
              <a:buChar char="●"/>
            </a:pPr>
            <a:r>
              <a:rPr lang="en"/>
              <a:t>Testează modificările după fiecare refactorizare</a:t>
            </a:r>
            <a:endParaRPr/>
          </a:p>
          <a:p>
            <a:pPr marL="914400" lvl="0" indent="-330200" algn="l" rtl="0">
              <a:lnSpc>
                <a:spcPct val="115000"/>
              </a:lnSpc>
              <a:spcBef>
                <a:spcPts val="0"/>
              </a:spcBef>
              <a:spcAft>
                <a:spcPts val="0"/>
              </a:spcAft>
              <a:buSzPts val="1600"/>
              <a:buChar char="●"/>
            </a:pPr>
            <a:r>
              <a:rPr lang="en"/>
              <a:t>Refactorizează codul automat (folosind un IDE) și nu refactoriza manual decât în situații excepționale</a:t>
            </a:r>
            <a:endParaRPr/>
          </a:p>
          <a:p>
            <a:pPr marL="914400" lvl="0" indent="-330200" algn="l" rtl="0">
              <a:lnSpc>
                <a:spcPct val="115000"/>
              </a:lnSpc>
              <a:spcBef>
                <a:spcPts val="0"/>
              </a:spcBef>
              <a:spcAft>
                <a:spcPts val="0"/>
              </a:spcAft>
              <a:buSzPts val="1600"/>
              <a:buChar char="●"/>
            </a:pPr>
            <a:r>
              <a:rPr lang="en"/>
              <a:t>Nu combina în același pas refactorizarea cu bug-fixing-ul</a:t>
            </a:r>
            <a:endParaRPr/>
          </a:p>
          <a:p>
            <a:pPr marL="914400" lvl="0" indent="-330200" algn="l" rtl="0">
              <a:lnSpc>
                <a:spcPct val="115000"/>
              </a:lnSpc>
              <a:spcBef>
                <a:spcPts val="0"/>
              </a:spcBef>
              <a:spcAft>
                <a:spcPts val="0"/>
              </a:spcAft>
              <a:buSzPts val="1600"/>
              <a:buChar char="●"/>
            </a:pPr>
            <a:r>
              <a:rPr lang="en"/>
              <a:t>Nu combina în același pas refactorizarea cu adăugarea/extinderea funcționalității codului</a:t>
            </a:r>
            <a:endParaRPr/>
          </a:p>
        </p:txBody>
      </p:sp>
      <p:sp>
        <p:nvSpPr>
          <p:cNvPr id="292" name="Google Shape;292;p4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9"/>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RESTAUREAZĂ CODUL INIȚIAL ATUNCI CÂND REFACTORIZAREA EȘUEAZĂ (FOLOSIND UN VCS)</a:t>
            </a:r>
            <a:endParaRPr/>
          </a:p>
        </p:txBody>
      </p:sp>
      <p:sp>
        <p:nvSpPr>
          <p:cNvPr id="298" name="Google Shape;298;p4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28</a:t>
            </a:fld>
            <a:endParaRPr/>
          </a:p>
        </p:txBody>
      </p:sp>
      <p:pic>
        <p:nvPicPr>
          <p:cNvPr id="299" name="Google Shape;299;p49"/>
          <p:cNvPicPr preferRelativeResize="0"/>
          <p:nvPr/>
        </p:nvPicPr>
        <p:blipFill rotWithShape="1">
          <a:blip r:embed="rId3">
            <a:alphaModFix amt="63000"/>
          </a:blip>
          <a:srcRect/>
          <a:stretch/>
        </p:blipFill>
        <p:spPr>
          <a:xfrm>
            <a:off x="3064688" y="1486450"/>
            <a:ext cx="3067050" cy="26765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0"/>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CREEAZĂ-ȚI O SUITĂ DE TESTE ÎNAINTE DE A REALIZA PRIMA OPERAȚIE DE REFACTORIZARE</a:t>
            </a:r>
            <a:endParaRPr/>
          </a:p>
        </p:txBody>
      </p:sp>
      <p:sp>
        <p:nvSpPr>
          <p:cNvPr id="305" name="Google Shape;305;p5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29</a:t>
            </a:fld>
            <a:endParaRPr/>
          </a:p>
        </p:txBody>
      </p:sp>
      <p:pic>
        <p:nvPicPr>
          <p:cNvPr id="306" name="Google Shape;306;p50"/>
          <p:cNvPicPr preferRelativeResize="0"/>
          <p:nvPr/>
        </p:nvPicPr>
        <p:blipFill rotWithShape="1">
          <a:blip r:embed="rId3">
            <a:alphaModFix/>
          </a:blip>
          <a:srcRect/>
          <a:stretch/>
        </p:blipFill>
        <p:spPr>
          <a:xfrm>
            <a:off x="2238363" y="1392363"/>
            <a:ext cx="4667250" cy="3067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4"/>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CUM APARE NEVOIA DE REFACTORIZARE?</a:t>
            </a:r>
            <a:endParaRPr/>
          </a:p>
        </p:txBody>
      </p:sp>
      <p:sp>
        <p:nvSpPr>
          <p:cNvPr id="115" name="Google Shape;115;p24"/>
          <p:cNvSpPr txBox="1">
            <a:spLocks noGrp="1"/>
          </p:cNvSpPr>
          <p:nvPr>
            <p:ph type="body" idx="1"/>
          </p:nvPr>
        </p:nvSpPr>
        <p:spPr>
          <a:xfrm>
            <a:off x="411550" y="1158300"/>
            <a:ext cx="8373600" cy="29943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În orice sistem software, iniţial codul acestuia arată binişor;</a:t>
            </a:r>
            <a:endParaRPr/>
          </a:p>
          <a:p>
            <a:pPr marL="457200" lvl="0" indent="0" algn="l" rtl="0">
              <a:lnSpc>
                <a:spcPct val="115000"/>
              </a:lnSpc>
              <a:spcBef>
                <a:spcPts val="1000"/>
              </a:spcBef>
              <a:spcAft>
                <a:spcPts val="0"/>
              </a:spcAft>
              <a:buNone/>
            </a:pPr>
            <a:endParaRPr/>
          </a:p>
          <a:p>
            <a:pPr marL="457200" lvl="0" indent="-330200" algn="l" rtl="0">
              <a:lnSpc>
                <a:spcPct val="115000"/>
              </a:lnSpc>
              <a:spcBef>
                <a:spcPts val="1000"/>
              </a:spcBef>
              <a:spcAft>
                <a:spcPts val="0"/>
              </a:spcAft>
              <a:buSzPts val="1600"/>
              <a:buChar char="●"/>
            </a:pPr>
            <a:r>
              <a:rPr lang="en"/>
              <a:t>În timp apar tot felul de cerinţe:</a:t>
            </a:r>
            <a:endParaRPr/>
          </a:p>
          <a:p>
            <a:pPr marL="457200" lvl="0" indent="0" algn="l" rtl="0">
              <a:lnSpc>
                <a:spcPct val="115000"/>
              </a:lnSpc>
              <a:spcBef>
                <a:spcPts val="1000"/>
              </a:spcBef>
              <a:spcAft>
                <a:spcPts val="0"/>
              </a:spcAft>
              <a:buNone/>
            </a:pPr>
            <a:endParaRPr sz="100"/>
          </a:p>
          <a:p>
            <a:pPr marL="914400" lvl="1" indent="-330200" algn="l" rtl="0">
              <a:lnSpc>
                <a:spcPct val="115000"/>
              </a:lnSpc>
              <a:spcBef>
                <a:spcPts val="1000"/>
              </a:spcBef>
              <a:spcAft>
                <a:spcPts val="0"/>
              </a:spcAft>
              <a:buSzPts val="1600"/>
              <a:buChar char="○"/>
            </a:pPr>
            <a:r>
              <a:rPr lang="en"/>
              <a:t>de modificare (parţială sau totală) a unor funcţionalităţi existente;</a:t>
            </a:r>
            <a:endParaRPr/>
          </a:p>
          <a:p>
            <a:pPr marL="914400" lvl="1" indent="-330200" algn="l" rtl="0">
              <a:lnSpc>
                <a:spcPct val="115000"/>
              </a:lnSpc>
              <a:spcBef>
                <a:spcPts val="0"/>
              </a:spcBef>
              <a:spcAft>
                <a:spcPts val="0"/>
              </a:spcAft>
              <a:buSzPts val="1600"/>
              <a:buChar char="○"/>
            </a:pPr>
            <a:r>
              <a:rPr lang="en"/>
              <a:t>de adăugare de funcţionalităţi noi;</a:t>
            </a:r>
            <a:endParaRPr/>
          </a:p>
          <a:p>
            <a:pPr marL="0" lvl="0" indent="0" algn="l" rtl="0">
              <a:lnSpc>
                <a:spcPct val="115000"/>
              </a:lnSpc>
              <a:spcBef>
                <a:spcPts val="1000"/>
              </a:spcBef>
              <a:spcAft>
                <a:spcPts val="0"/>
              </a:spcAft>
              <a:buNone/>
            </a:pPr>
            <a:endParaRPr sz="100"/>
          </a:p>
          <a:p>
            <a:pPr marL="457200" lvl="0" indent="0" algn="l" rtl="0">
              <a:lnSpc>
                <a:spcPct val="115000"/>
              </a:lnSpc>
              <a:spcBef>
                <a:spcPts val="1000"/>
              </a:spcBef>
              <a:spcAft>
                <a:spcPts val="1000"/>
              </a:spcAft>
              <a:buNone/>
            </a:pPr>
            <a:r>
              <a:rPr lang="en"/>
              <a:t>în urma cărora codul se „atrofiază”, devenind greu de urmărit, buggy sau pur şi simplu haotic (devine incoerent la nivel de design, de code style, etc.)</a:t>
            </a:r>
            <a:endParaRPr/>
          </a:p>
        </p:txBody>
      </p:sp>
      <p:sp>
        <p:nvSpPr>
          <p:cNvPr id="116" name="Google Shape;116;p2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1"/>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REFACTORIZEAZĂ ÎN PAȘI CÂT MAI MICI</a:t>
            </a:r>
            <a:endParaRPr/>
          </a:p>
        </p:txBody>
      </p:sp>
      <p:sp>
        <p:nvSpPr>
          <p:cNvPr id="312" name="Google Shape;312;p5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30</a:t>
            </a:fld>
            <a:endParaRPr/>
          </a:p>
        </p:txBody>
      </p:sp>
      <p:pic>
        <p:nvPicPr>
          <p:cNvPr id="313" name="Google Shape;313;p51"/>
          <p:cNvPicPr preferRelativeResize="0"/>
          <p:nvPr/>
        </p:nvPicPr>
        <p:blipFill rotWithShape="1">
          <a:blip r:embed="rId3">
            <a:alphaModFix/>
          </a:blip>
          <a:srcRect/>
          <a:stretch/>
        </p:blipFill>
        <p:spPr>
          <a:xfrm>
            <a:off x="2469650" y="1336700"/>
            <a:ext cx="4245975" cy="3178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2"/>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TESTEAZĂ MODIFICĂRILE DUPĂ FIECARE REFACTORIZARE</a:t>
            </a:r>
            <a:endParaRPr/>
          </a:p>
        </p:txBody>
      </p:sp>
      <p:sp>
        <p:nvSpPr>
          <p:cNvPr id="319" name="Google Shape;319;p5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31</a:t>
            </a:fld>
            <a:endParaRPr/>
          </a:p>
        </p:txBody>
      </p:sp>
      <p:pic>
        <p:nvPicPr>
          <p:cNvPr id="320" name="Google Shape;320;p52"/>
          <p:cNvPicPr preferRelativeResize="0"/>
          <p:nvPr/>
        </p:nvPicPr>
        <p:blipFill rotWithShape="1">
          <a:blip r:embed="rId3">
            <a:alphaModFix/>
          </a:blip>
          <a:srcRect/>
          <a:stretch/>
        </p:blipFill>
        <p:spPr>
          <a:xfrm>
            <a:off x="2370138" y="1552288"/>
            <a:ext cx="4362450" cy="24574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3"/>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REFACTORIZEAZĂ CODUL AUTOMAT (FOLOSIND UN IDE) ȘI NU REFACTORIZA MANUAL DECÂT ÎN SITUAȚII EXCEPȚIONALE</a:t>
            </a:r>
            <a:endParaRPr/>
          </a:p>
        </p:txBody>
      </p:sp>
      <p:sp>
        <p:nvSpPr>
          <p:cNvPr id="326" name="Google Shape;326;p53"/>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32</a:t>
            </a:fld>
            <a:endParaRPr/>
          </a:p>
        </p:txBody>
      </p:sp>
      <p:pic>
        <p:nvPicPr>
          <p:cNvPr id="327" name="Google Shape;327;p53"/>
          <p:cNvPicPr preferRelativeResize="0"/>
          <p:nvPr/>
        </p:nvPicPr>
        <p:blipFill rotWithShape="1">
          <a:blip r:embed="rId3">
            <a:alphaModFix/>
          </a:blip>
          <a:srcRect/>
          <a:stretch/>
        </p:blipFill>
        <p:spPr>
          <a:xfrm>
            <a:off x="2736900" y="1804450"/>
            <a:ext cx="3660675" cy="2723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4"/>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NU COMBINA REFACTORIZAREA CU BUG-FIXING-UL ȘI/SAU CU EXTINDEREA FUNCȚIONALITĂȚII</a:t>
            </a:r>
            <a:endParaRPr/>
          </a:p>
        </p:txBody>
      </p:sp>
      <p:sp>
        <p:nvSpPr>
          <p:cNvPr id="333" name="Google Shape;333;p5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33</a:t>
            </a:fld>
            <a:endParaRPr/>
          </a:p>
        </p:txBody>
      </p:sp>
      <p:pic>
        <p:nvPicPr>
          <p:cNvPr id="334" name="Google Shape;334;p54"/>
          <p:cNvPicPr preferRelativeResize="0"/>
          <p:nvPr/>
        </p:nvPicPr>
        <p:blipFill rotWithShape="1">
          <a:blip r:embed="rId3">
            <a:alphaModFix/>
          </a:blip>
          <a:srcRect/>
          <a:stretch/>
        </p:blipFill>
        <p:spPr>
          <a:xfrm>
            <a:off x="2575525" y="1494925"/>
            <a:ext cx="4031050" cy="30232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8"/>
        <p:cNvGrpSpPr/>
        <p:nvPr/>
      </p:nvGrpSpPr>
      <p:grpSpPr>
        <a:xfrm>
          <a:off x="0" y="0"/>
          <a:ext cx="0" cy="0"/>
          <a:chOff x="0" y="0"/>
          <a:chExt cx="0" cy="0"/>
        </a:xfrm>
      </p:grpSpPr>
      <p:pic>
        <p:nvPicPr>
          <p:cNvPr id="339" name="Google Shape;339;p55"/>
          <p:cNvPicPr preferRelativeResize="0"/>
          <p:nvPr/>
        </p:nvPicPr>
        <p:blipFill rotWithShape="1">
          <a:blip r:embed="rId4">
            <a:alphaModFix amt="19000"/>
          </a:blip>
          <a:srcRect t="12045" b="11763"/>
          <a:stretch/>
        </p:blipFill>
        <p:spPr>
          <a:xfrm>
            <a:off x="-13150" y="0"/>
            <a:ext cx="9144003" cy="5143499"/>
          </a:xfrm>
          <a:prstGeom prst="rect">
            <a:avLst/>
          </a:prstGeom>
          <a:noFill/>
          <a:ln>
            <a:noFill/>
          </a:ln>
        </p:spPr>
      </p:pic>
      <p:sp>
        <p:nvSpPr>
          <p:cNvPr id="340" name="Google Shape;340;p55"/>
          <p:cNvSpPr txBox="1">
            <a:spLocks noGrp="1"/>
          </p:cNvSpPr>
          <p:nvPr>
            <p:ph type="title"/>
          </p:nvPr>
        </p:nvSpPr>
        <p:spPr>
          <a:xfrm>
            <a:off x="411425" y="1731163"/>
            <a:ext cx="8321400" cy="1104300"/>
          </a:xfrm>
          <a:prstGeom prst="rect">
            <a:avLst/>
          </a:prstGeom>
          <a:noFill/>
          <a:ln>
            <a:noFill/>
          </a:ln>
        </p:spPr>
        <p:txBody>
          <a:bodyPr spcFirstLastPara="1" wrap="square" lIns="0" tIns="0" rIns="0" bIns="0" anchor="b" anchorCtr="0">
            <a:noAutofit/>
          </a:bodyPr>
          <a:lstStyle/>
          <a:p>
            <a:pPr marL="0" lvl="0" indent="0" algn="ctr" rtl="0">
              <a:lnSpc>
                <a:spcPct val="114000"/>
              </a:lnSpc>
              <a:spcBef>
                <a:spcPts val="0"/>
              </a:spcBef>
              <a:spcAft>
                <a:spcPts val="0"/>
              </a:spcAft>
              <a:buClr>
                <a:schemeClr val="dk1"/>
              </a:buClr>
              <a:buSzPts val="1100"/>
              <a:buFont typeface="Arial"/>
              <a:buNone/>
            </a:pPr>
            <a:r>
              <a:rPr lang="en" sz="2400"/>
              <a:t>Any fool can write code that a computer can understand.</a:t>
            </a:r>
            <a:endParaRPr sz="2400"/>
          </a:p>
          <a:p>
            <a:pPr marL="0" lvl="0" indent="0" algn="ctr" rtl="0">
              <a:lnSpc>
                <a:spcPct val="114000"/>
              </a:lnSpc>
              <a:spcBef>
                <a:spcPts val="0"/>
              </a:spcBef>
              <a:spcAft>
                <a:spcPts val="0"/>
              </a:spcAft>
              <a:buSzPts val="1100"/>
              <a:buNone/>
            </a:pPr>
            <a:r>
              <a:rPr lang="en" sz="2400"/>
              <a:t>Good programmers write code that human can understand.</a:t>
            </a:r>
            <a:endParaRPr sz="2400"/>
          </a:p>
        </p:txBody>
      </p:sp>
      <p:sp>
        <p:nvSpPr>
          <p:cNvPr id="341" name="Google Shape;341;p55"/>
          <p:cNvSpPr txBox="1">
            <a:spLocks noGrp="1"/>
          </p:cNvSpPr>
          <p:nvPr>
            <p:ph type="subTitle" idx="1"/>
          </p:nvPr>
        </p:nvSpPr>
        <p:spPr>
          <a:xfrm>
            <a:off x="411425" y="3028345"/>
            <a:ext cx="8321400" cy="3840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500"/>
              </a:spcBef>
              <a:spcAft>
                <a:spcPts val="1000"/>
              </a:spcAft>
              <a:buSzPts val="1800"/>
              <a:buNone/>
            </a:pPr>
            <a:r>
              <a:rPr lang="en" sz="1600"/>
              <a:t>Martin Fowler</a:t>
            </a:r>
            <a:endParaRPr sz="1600"/>
          </a:p>
        </p:txBody>
      </p:sp>
      <p:sp>
        <p:nvSpPr>
          <p:cNvPr id="342" name="Google Shape;342;p55"/>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34</a:t>
            </a:fld>
            <a:endParaRPr/>
          </a:p>
        </p:txBody>
      </p:sp>
      <p:sp>
        <p:nvSpPr>
          <p:cNvPr id="343" name="Google Shape;343;p55"/>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rgbClr val="000000"/>
              </a:buClr>
              <a:buSzPts val="1100"/>
              <a:buFont typeface="Arial"/>
              <a:buNone/>
            </a:pPr>
            <a:r>
              <a:rPr lang="en" sz="800">
                <a:solidFill>
                  <a:srgbClr val="FFFFFF"/>
                </a:solidFill>
                <a:latin typeface="Open Sans Light"/>
                <a:ea typeface="Open Sans Light"/>
                <a:cs typeface="Open Sans Light"/>
                <a:sym typeface="Open Sans Light"/>
              </a:rPr>
              <a:t>© 2022 ThoughtWorks</a:t>
            </a:r>
            <a:endParaRPr sz="800">
              <a:solidFill>
                <a:srgbClr val="FFFFFF"/>
              </a:solidFill>
              <a:latin typeface="Open Sans Light"/>
              <a:ea typeface="Open Sans Light"/>
              <a:cs typeface="Open Sans Light"/>
              <a:sym typeface="Open Sans Light"/>
            </a:endParaRPr>
          </a:p>
        </p:txBody>
      </p:sp>
      <p:sp>
        <p:nvSpPr>
          <p:cNvPr id="344" name="Google Shape;344;p55"/>
          <p:cNvSpPr txBox="1">
            <a:spLocks noGrp="1"/>
          </p:cNvSpPr>
          <p:nvPr>
            <p:ph type="subTitle" idx="1"/>
          </p:nvPr>
        </p:nvSpPr>
        <p:spPr>
          <a:xfrm>
            <a:off x="411425" y="3946195"/>
            <a:ext cx="8321400" cy="3840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500"/>
              </a:spcBef>
              <a:spcAft>
                <a:spcPts val="1000"/>
              </a:spcAft>
              <a:buClr>
                <a:srgbClr val="000000"/>
              </a:buClr>
              <a:buSzPts val="1800"/>
              <a:buFont typeface="Arial"/>
              <a:buNone/>
            </a:pPr>
            <a:r>
              <a:rPr lang="en"/>
              <a:t>https://www.refactoring.com/index.html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5"/>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CÂND REFACTORIZEZ?</a:t>
            </a:r>
            <a:endParaRPr/>
          </a:p>
        </p:txBody>
      </p:sp>
      <p:sp>
        <p:nvSpPr>
          <p:cNvPr id="122" name="Google Shape;122;p25"/>
          <p:cNvSpPr txBox="1">
            <a:spLocks noGrp="1"/>
          </p:cNvSpPr>
          <p:nvPr>
            <p:ph type="body" idx="1"/>
          </p:nvPr>
        </p:nvSpPr>
        <p:spPr>
          <a:xfrm>
            <a:off x="411550" y="1158300"/>
            <a:ext cx="8373600" cy="3442500"/>
          </a:xfrm>
          <a:prstGeom prst="rect">
            <a:avLst/>
          </a:prstGeom>
          <a:noFill/>
          <a:ln>
            <a:noFill/>
          </a:ln>
        </p:spPr>
        <p:txBody>
          <a:bodyPr spcFirstLastPara="1" wrap="square" lIns="0" tIns="0" rIns="0" bIns="0" anchor="t" anchorCtr="0">
            <a:noAutofit/>
          </a:bodyPr>
          <a:lstStyle/>
          <a:p>
            <a:pPr marL="457200" lvl="0" indent="-330200" algn="just" rtl="0">
              <a:lnSpc>
                <a:spcPct val="115000"/>
              </a:lnSpc>
              <a:spcBef>
                <a:spcPts val="1000"/>
              </a:spcBef>
              <a:spcAft>
                <a:spcPts val="0"/>
              </a:spcAft>
              <a:buSzPts val="1600"/>
              <a:buChar char="●"/>
            </a:pPr>
            <a:r>
              <a:rPr lang="en"/>
              <a:t>Ori de câte ori trebuie adăugată o nouă funcţionalitate iar regiunea de cod care urmează a fi modificată se dovedeşte a fi ori prea „fragilă”, ori foarte greu de citit şi/sau urmărit. De exemplu: Atunci când o modificare repetată într-o clasă implică o serie de modificări mici într-un alt grup de clase;</a:t>
            </a:r>
            <a:endParaRPr sz="100"/>
          </a:p>
          <a:p>
            <a:pPr marL="457200" lvl="0" indent="-330200" algn="just" rtl="0">
              <a:lnSpc>
                <a:spcPct val="115000"/>
              </a:lnSpc>
              <a:spcBef>
                <a:spcPts val="0"/>
              </a:spcBef>
              <a:spcAft>
                <a:spcPts val="0"/>
              </a:spcAft>
              <a:buSzPts val="1600"/>
              <a:buChar char="●"/>
            </a:pPr>
            <a:r>
              <a:rPr lang="en"/>
              <a:t>Ori de câte ori trebuie fixat un defect mai complex, înainte sau după fixarea propriu-zisă;</a:t>
            </a:r>
            <a:endParaRPr/>
          </a:p>
          <a:p>
            <a:pPr marL="457200" lvl="0" indent="-330200" algn="just" rtl="0">
              <a:lnSpc>
                <a:spcPct val="115000"/>
              </a:lnSpc>
              <a:spcBef>
                <a:spcPts val="0"/>
              </a:spcBef>
              <a:spcAft>
                <a:spcPts val="0"/>
              </a:spcAft>
              <a:buSzPts val="1600"/>
              <a:buChar char="●"/>
            </a:pPr>
            <a:r>
              <a:rPr lang="en"/>
              <a:t>În urma unui proces de code review;</a:t>
            </a:r>
            <a:endParaRPr/>
          </a:p>
          <a:p>
            <a:pPr marL="457200" lvl="0" indent="-330200" algn="just" rtl="0">
              <a:lnSpc>
                <a:spcPct val="115000"/>
              </a:lnSpc>
              <a:spcBef>
                <a:spcPts val="0"/>
              </a:spcBef>
              <a:spcAft>
                <a:spcPts val="0"/>
              </a:spcAft>
              <a:buSzPts val="1600"/>
              <a:buChar char="●"/>
            </a:pPr>
            <a:r>
              <a:rPr lang="en"/>
              <a:t>În urma unui proces mai îndelungat de „code development”. Întotdeauna procesul de dezvoltare va trebui alternat cu cel de refactorizare;</a:t>
            </a:r>
            <a:endParaRPr/>
          </a:p>
          <a:p>
            <a:pPr marL="457200" lvl="0" indent="-330200" algn="just" rtl="0">
              <a:lnSpc>
                <a:spcPct val="115000"/>
              </a:lnSpc>
              <a:spcBef>
                <a:spcPts val="0"/>
              </a:spcBef>
              <a:spcAft>
                <a:spcPts val="0"/>
              </a:spcAft>
              <a:buSzPts val="1600"/>
              <a:buChar char="●"/>
            </a:pPr>
            <a:r>
              <a:rPr lang="en"/>
              <a:t>Atunci când codul începe să prindă „miros”;</a:t>
            </a:r>
            <a:endParaRPr/>
          </a:p>
        </p:txBody>
      </p:sp>
      <p:sp>
        <p:nvSpPr>
          <p:cNvPr id="123" name="Google Shape;123;p25"/>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7"/>
        <p:cNvGrpSpPr/>
        <p:nvPr/>
      </p:nvGrpSpPr>
      <p:grpSpPr>
        <a:xfrm>
          <a:off x="0" y="0"/>
          <a:ext cx="0" cy="0"/>
          <a:chOff x="0" y="0"/>
          <a:chExt cx="0" cy="0"/>
        </a:xfrm>
      </p:grpSpPr>
      <p:pic>
        <p:nvPicPr>
          <p:cNvPr id="128" name="Google Shape;128;p26"/>
          <p:cNvPicPr preferRelativeResize="0"/>
          <p:nvPr/>
        </p:nvPicPr>
        <p:blipFill rotWithShape="1">
          <a:blip r:embed="rId4">
            <a:alphaModFix amt="45000"/>
          </a:blip>
          <a:srcRect r="22594" b="22600"/>
          <a:stretch/>
        </p:blipFill>
        <p:spPr>
          <a:xfrm>
            <a:off x="0" y="0"/>
            <a:ext cx="9144002" cy="5143501"/>
          </a:xfrm>
          <a:prstGeom prst="rect">
            <a:avLst/>
          </a:prstGeom>
          <a:noFill/>
          <a:ln>
            <a:noFill/>
          </a:ln>
        </p:spPr>
      </p:pic>
      <p:sp>
        <p:nvSpPr>
          <p:cNvPr id="129" name="Google Shape;129;p26"/>
          <p:cNvSpPr txBox="1">
            <a:spLocks noGrp="1"/>
          </p:cNvSpPr>
          <p:nvPr>
            <p:ph type="title"/>
          </p:nvPr>
        </p:nvSpPr>
        <p:spPr>
          <a:xfrm>
            <a:off x="411425" y="1731163"/>
            <a:ext cx="8321400" cy="1104300"/>
          </a:xfrm>
          <a:prstGeom prst="rect">
            <a:avLst/>
          </a:prstGeom>
          <a:noFill/>
          <a:ln>
            <a:noFill/>
          </a:ln>
        </p:spPr>
        <p:txBody>
          <a:bodyPr spcFirstLastPara="1" wrap="square" lIns="0" tIns="0" rIns="0" bIns="0" anchor="b" anchorCtr="0">
            <a:noAutofit/>
          </a:bodyPr>
          <a:lstStyle/>
          <a:p>
            <a:pPr marL="0" lvl="0" indent="0" algn="ctr" rtl="0">
              <a:lnSpc>
                <a:spcPct val="114000"/>
              </a:lnSpc>
              <a:spcBef>
                <a:spcPts val="0"/>
              </a:spcBef>
              <a:spcAft>
                <a:spcPts val="0"/>
              </a:spcAft>
              <a:buSzPts val="2800"/>
              <a:buNone/>
            </a:pPr>
            <a:r>
              <a:rPr lang="en"/>
              <a:t>Bad Code Smells are Symptoms</a:t>
            </a:r>
            <a:endParaRPr/>
          </a:p>
          <a:p>
            <a:pPr marL="0" lvl="0" indent="0" algn="ctr" rtl="0">
              <a:lnSpc>
                <a:spcPct val="114000"/>
              </a:lnSpc>
              <a:spcBef>
                <a:spcPts val="0"/>
              </a:spcBef>
              <a:spcAft>
                <a:spcPts val="0"/>
              </a:spcAft>
              <a:buSzPts val="2800"/>
              <a:buNone/>
            </a:pPr>
            <a:r>
              <a:rPr lang="en"/>
              <a:t>of poor design or implementation choices.</a:t>
            </a:r>
            <a:endParaRPr/>
          </a:p>
        </p:txBody>
      </p:sp>
      <p:sp>
        <p:nvSpPr>
          <p:cNvPr id="130" name="Google Shape;130;p26"/>
          <p:cNvSpPr txBox="1">
            <a:spLocks noGrp="1"/>
          </p:cNvSpPr>
          <p:nvPr>
            <p:ph type="subTitle" idx="1"/>
          </p:nvPr>
        </p:nvSpPr>
        <p:spPr>
          <a:xfrm>
            <a:off x="411425" y="3028345"/>
            <a:ext cx="8321400" cy="3840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500"/>
              </a:spcBef>
              <a:spcAft>
                <a:spcPts val="1000"/>
              </a:spcAft>
              <a:buSzPts val="1800"/>
              <a:buNone/>
            </a:pPr>
            <a:r>
              <a:rPr lang="en" sz="1600"/>
              <a:t>Martin Fowler</a:t>
            </a:r>
            <a:endParaRPr sz="1600"/>
          </a:p>
        </p:txBody>
      </p:sp>
      <p:sp>
        <p:nvSpPr>
          <p:cNvPr id="131" name="Google Shape;131;p26"/>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5</a:t>
            </a:fld>
            <a:endParaRPr/>
          </a:p>
        </p:txBody>
      </p:sp>
      <p:sp>
        <p:nvSpPr>
          <p:cNvPr id="132" name="Google Shape;132;p26"/>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rgbClr val="000000"/>
              </a:buClr>
              <a:buSzPts val="1100"/>
              <a:buFont typeface="Arial"/>
              <a:buNone/>
            </a:pPr>
            <a:r>
              <a:rPr lang="en" sz="800">
                <a:solidFill>
                  <a:srgbClr val="FFFFFF"/>
                </a:solidFill>
                <a:latin typeface="Open Sans Light"/>
                <a:ea typeface="Open Sans Light"/>
                <a:cs typeface="Open Sans Light"/>
                <a:sym typeface="Open Sans Light"/>
              </a:rPr>
              <a:t>© 2021 ThoughtWorks</a:t>
            </a:r>
            <a:endParaRPr sz="800">
              <a:solidFill>
                <a:srgbClr val="FFFFFF"/>
              </a:solidFill>
              <a:latin typeface="Open Sans Light"/>
              <a:ea typeface="Open Sans Light"/>
              <a:cs typeface="Open Sans Light"/>
              <a:sym typeface="Open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CODE „SMELLS” – LA NIVEL DE APLICATIE</a:t>
            </a:r>
            <a:endParaRPr/>
          </a:p>
        </p:txBody>
      </p:sp>
      <p:sp>
        <p:nvSpPr>
          <p:cNvPr id="138" name="Google Shape;138;p27"/>
          <p:cNvSpPr txBox="1">
            <a:spLocks noGrp="1"/>
          </p:cNvSpPr>
          <p:nvPr>
            <p:ph type="body" idx="1"/>
          </p:nvPr>
        </p:nvSpPr>
        <p:spPr>
          <a:xfrm>
            <a:off x="411550" y="1158300"/>
            <a:ext cx="8373600" cy="26196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 Duplicated code: Secțiuni de cod (clase/metode/etc.) sunt duplicate;</a:t>
            </a:r>
            <a:endParaRPr/>
          </a:p>
          <a:p>
            <a:pPr marL="457200" lvl="0" indent="-330200" algn="l" rtl="0">
              <a:lnSpc>
                <a:spcPct val="115000"/>
              </a:lnSpc>
              <a:spcBef>
                <a:spcPts val="0"/>
              </a:spcBef>
              <a:spcAft>
                <a:spcPts val="0"/>
              </a:spcAft>
              <a:buSzPts val="1600"/>
              <a:buChar char="●"/>
            </a:pPr>
            <a:r>
              <a:rPr lang="en"/>
              <a:t> Contrived complexity: Datorită design-ului existent ești forțat să folosești patternuri complexe (deși s-ar putea mult mai simplu);</a:t>
            </a:r>
            <a:endParaRPr/>
          </a:p>
          <a:p>
            <a:pPr marL="457200" lvl="0" indent="-330200" algn="l" rtl="0">
              <a:lnSpc>
                <a:spcPct val="115000"/>
              </a:lnSpc>
              <a:spcBef>
                <a:spcPts val="0"/>
              </a:spcBef>
              <a:spcAft>
                <a:spcPts val="0"/>
              </a:spcAft>
              <a:buSzPts val="1600"/>
              <a:buChar char="●"/>
            </a:pPr>
            <a:r>
              <a:rPr lang="en"/>
              <a:t> Shotgun surgery antipattern – e nevoie de o modificare în cascadă atunci când faci o modificare în cod. Exemplu: ca să modifici o clasă, ești forțat să mai modifici alte N clase;</a:t>
            </a:r>
            <a:endParaRPr/>
          </a:p>
          <a:p>
            <a:pPr marL="457200" lvl="0" indent="-330200" algn="l" rtl="0">
              <a:lnSpc>
                <a:spcPct val="115000"/>
              </a:lnSpc>
              <a:spcBef>
                <a:spcPts val="0"/>
              </a:spcBef>
              <a:spcAft>
                <a:spcPts val="0"/>
              </a:spcAft>
              <a:buSzPts val="1600"/>
              <a:buChar char="●"/>
            </a:pPr>
            <a:r>
              <a:rPr lang="en"/>
              <a:t> Uncontrolled side effects: erori ce apar la runtime și care nu sunt prinse de unit-teste;</a:t>
            </a:r>
            <a:endParaRPr/>
          </a:p>
          <a:p>
            <a:pPr marL="457200" lvl="0" indent="-330200" algn="l" rtl="0">
              <a:lnSpc>
                <a:spcPct val="115000"/>
              </a:lnSpc>
              <a:spcBef>
                <a:spcPts val="0"/>
              </a:spcBef>
              <a:spcAft>
                <a:spcPts val="0"/>
              </a:spcAft>
              <a:buSzPts val="1600"/>
              <a:buChar char="●"/>
            </a:pPr>
            <a:r>
              <a:rPr lang="en"/>
              <a:t> Speculative Generality – o ierarhie (de clase/interfețe) proiectată pentru un viitor incert și nefolosite încă;</a:t>
            </a:r>
            <a:endParaRPr/>
          </a:p>
        </p:txBody>
      </p:sp>
      <p:sp>
        <p:nvSpPr>
          <p:cNvPr id="139" name="Google Shape;139;p27"/>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8"/>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CODE „SMELLS” – LA NIVEL DE CLASE</a:t>
            </a:r>
            <a:endParaRPr/>
          </a:p>
        </p:txBody>
      </p:sp>
      <p:sp>
        <p:nvSpPr>
          <p:cNvPr id="145" name="Google Shape;145;p28"/>
          <p:cNvSpPr txBox="1">
            <a:spLocks noGrp="1"/>
          </p:cNvSpPr>
          <p:nvPr>
            <p:ph type="body" idx="1"/>
          </p:nvPr>
        </p:nvSpPr>
        <p:spPr>
          <a:xfrm>
            <a:off x="411550" y="918938"/>
            <a:ext cx="8373600" cy="37440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 Clasele sunt foarte lungi (God object anti-pattern);</a:t>
            </a:r>
            <a:endParaRPr/>
          </a:p>
          <a:p>
            <a:pPr marL="457200" lvl="0" indent="-330200" algn="l" rtl="0">
              <a:lnSpc>
                <a:spcPct val="115000"/>
              </a:lnSpc>
              <a:spcBef>
                <a:spcPts val="0"/>
              </a:spcBef>
              <a:spcAft>
                <a:spcPts val="0"/>
              </a:spcAft>
              <a:buSzPts val="1600"/>
              <a:buChar char="●"/>
            </a:pPr>
            <a:r>
              <a:rPr lang="en"/>
              <a:t> Feature Envy – o clasă folosește excesiv funcționalități aflate într-o altă clasă;</a:t>
            </a:r>
            <a:endParaRPr/>
          </a:p>
          <a:p>
            <a:pPr marL="457200" lvl="0" indent="-330200" algn="l" rtl="0">
              <a:lnSpc>
                <a:spcPct val="115000"/>
              </a:lnSpc>
              <a:spcBef>
                <a:spcPts val="0"/>
              </a:spcBef>
              <a:spcAft>
                <a:spcPts val="0"/>
              </a:spcAft>
              <a:buSzPts val="1600"/>
              <a:buChar char="●"/>
            </a:pPr>
            <a:r>
              <a:rPr lang="en"/>
              <a:t> Lazy class – clase care nu fac mai nimic;</a:t>
            </a:r>
            <a:endParaRPr/>
          </a:p>
          <a:p>
            <a:pPr marL="457200" lvl="0" indent="-330200" algn="l" rtl="0">
              <a:lnSpc>
                <a:spcPct val="115000"/>
              </a:lnSpc>
              <a:spcBef>
                <a:spcPts val="0"/>
              </a:spcBef>
              <a:spcAft>
                <a:spcPts val="0"/>
              </a:spcAft>
              <a:buSzPts val="1600"/>
              <a:buChar char="●"/>
            </a:pPr>
            <a:r>
              <a:rPr lang="en"/>
              <a:t> Inappropriate Intimacy – clase ce partajează zone care ar trebui să fie private şi unde încapsularea devine practic imposibilă;</a:t>
            </a:r>
            <a:endParaRPr/>
          </a:p>
          <a:p>
            <a:pPr marL="457200" lvl="0" indent="-330200" algn="l" rtl="0">
              <a:lnSpc>
                <a:spcPct val="115000"/>
              </a:lnSpc>
              <a:spcBef>
                <a:spcPts val="0"/>
              </a:spcBef>
              <a:spcAft>
                <a:spcPts val="0"/>
              </a:spcAft>
              <a:buSzPts val="1600"/>
              <a:buChar char="●"/>
            </a:pPr>
            <a:r>
              <a:rPr lang="en"/>
              <a:t> Excessive use of literals;</a:t>
            </a:r>
            <a:endParaRPr/>
          </a:p>
          <a:p>
            <a:pPr marL="457200" lvl="0" indent="-330200" algn="l" rtl="0">
              <a:lnSpc>
                <a:spcPct val="115000"/>
              </a:lnSpc>
              <a:spcBef>
                <a:spcPts val="0"/>
              </a:spcBef>
              <a:spcAft>
                <a:spcPts val="0"/>
              </a:spcAft>
              <a:buSzPts val="1600"/>
              <a:buChar char="●"/>
            </a:pPr>
            <a:r>
              <a:rPr lang="en"/>
              <a:t> Refused bequest: prin suprascrierea unor metode se încalcă contractul din clasa de bază;</a:t>
            </a:r>
            <a:endParaRPr/>
          </a:p>
          <a:p>
            <a:pPr marL="457200" lvl="0" indent="-330200" algn="l" rtl="0">
              <a:lnSpc>
                <a:spcPct val="115000"/>
              </a:lnSpc>
              <a:spcBef>
                <a:spcPts val="0"/>
              </a:spcBef>
              <a:spcAft>
                <a:spcPts val="0"/>
              </a:spcAft>
              <a:buSzPts val="1600"/>
              <a:buChar char="●"/>
            </a:pPr>
            <a:r>
              <a:rPr lang="en"/>
              <a:t> Downcasting: type cast folosit incorect și care are drept efect distrugerea abstractizării;</a:t>
            </a:r>
            <a:endParaRPr/>
          </a:p>
          <a:p>
            <a:pPr marL="457200" lvl="0" indent="-330200" algn="l" rtl="0">
              <a:lnSpc>
                <a:spcPct val="115000"/>
              </a:lnSpc>
              <a:spcBef>
                <a:spcPts val="0"/>
              </a:spcBef>
              <a:spcAft>
                <a:spcPts val="0"/>
              </a:spcAft>
              <a:buSzPts val="1600"/>
              <a:buChar char="●"/>
            </a:pPr>
            <a:r>
              <a:rPr lang="en"/>
              <a:t> Cyclomatic complexity: prea multe ramificații și bucle într-o singură metodă;</a:t>
            </a:r>
            <a:endParaRPr/>
          </a:p>
          <a:p>
            <a:pPr marL="457200" lvl="0" indent="-330200" algn="l" rtl="0">
              <a:lnSpc>
                <a:spcPct val="115000"/>
              </a:lnSpc>
              <a:spcBef>
                <a:spcPts val="0"/>
              </a:spcBef>
              <a:spcAft>
                <a:spcPts val="0"/>
              </a:spcAft>
              <a:buSzPts val="1600"/>
              <a:buChar char="●"/>
            </a:pPr>
            <a:r>
              <a:rPr lang="en"/>
              <a:t> Data clump: un același set de variabile sunt folosite grupat în diferite părți ale clasei;</a:t>
            </a:r>
            <a:endParaRPr/>
          </a:p>
          <a:p>
            <a:pPr marL="457200" lvl="0" indent="-330200" algn="l" rtl="0">
              <a:lnSpc>
                <a:spcPct val="115000"/>
              </a:lnSpc>
              <a:spcBef>
                <a:spcPts val="0"/>
              </a:spcBef>
              <a:spcAft>
                <a:spcPts val="0"/>
              </a:spcAft>
              <a:buSzPts val="1600"/>
              <a:buChar char="●"/>
            </a:pPr>
            <a:r>
              <a:rPr lang="en"/>
              <a:t> Message chains (chain pattern), Middle man (wrapper/facade pattern)</a:t>
            </a:r>
            <a:endParaRPr/>
          </a:p>
        </p:txBody>
      </p:sp>
      <p:sp>
        <p:nvSpPr>
          <p:cNvPr id="146" name="Google Shape;146;p2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9"/>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CODE „SMELLS” – LA NIVEL DE METODE</a:t>
            </a:r>
            <a:endParaRPr/>
          </a:p>
        </p:txBody>
      </p:sp>
      <p:sp>
        <p:nvSpPr>
          <p:cNvPr id="152" name="Google Shape;152;p29"/>
          <p:cNvSpPr txBox="1">
            <a:spLocks noGrp="1"/>
          </p:cNvSpPr>
          <p:nvPr>
            <p:ph type="body" idx="1"/>
          </p:nvPr>
        </p:nvSpPr>
        <p:spPr>
          <a:xfrm>
            <a:off x="411550" y="1143001"/>
            <a:ext cx="8373600" cy="35094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 Too many parameters: Lista de argumente/parametrii ai metodelor e foarte mare;</a:t>
            </a:r>
            <a:endParaRPr/>
          </a:p>
          <a:p>
            <a:pPr marL="457200" lvl="0" indent="-330200" algn="l" rtl="0">
              <a:lnSpc>
                <a:spcPct val="115000"/>
              </a:lnSpc>
              <a:spcBef>
                <a:spcPts val="0"/>
              </a:spcBef>
              <a:spcAft>
                <a:spcPts val="0"/>
              </a:spcAft>
              <a:buSzPts val="1600"/>
              <a:buChar char="●"/>
            </a:pPr>
            <a:r>
              <a:rPr lang="en"/>
              <a:t> Long method: metode mult prea mari</a:t>
            </a:r>
            <a:endParaRPr/>
          </a:p>
          <a:p>
            <a:pPr marL="457200" lvl="0" indent="-330200" algn="l" rtl="0">
              <a:lnSpc>
                <a:spcPct val="115000"/>
              </a:lnSpc>
              <a:spcBef>
                <a:spcPts val="0"/>
              </a:spcBef>
              <a:spcAft>
                <a:spcPts val="0"/>
              </a:spcAft>
              <a:buSzPts val="1600"/>
              <a:buChar char="●"/>
            </a:pPr>
            <a:r>
              <a:rPr lang="en"/>
              <a:t> Blocuri switch sau de if ... else if ... în locul polimorfismului;</a:t>
            </a:r>
            <a:endParaRPr/>
          </a:p>
          <a:p>
            <a:pPr marL="457200" lvl="0" indent="-330200" algn="l" rtl="0">
              <a:lnSpc>
                <a:spcPct val="115000"/>
              </a:lnSpc>
              <a:spcBef>
                <a:spcPts val="0"/>
              </a:spcBef>
              <a:spcAft>
                <a:spcPts val="0"/>
              </a:spcAft>
              <a:buSzPts val="1600"/>
              <a:buChar char="●"/>
            </a:pPr>
            <a:r>
              <a:rPr lang="en"/>
              <a:t> Excessively long/short identifiers</a:t>
            </a:r>
            <a:endParaRPr/>
          </a:p>
          <a:p>
            <a:pPr marL="457200" lvl="0" indent="-330200" algn="l" rtl="0">
              <a:lnSpc>
                <a:spcPct val="115000"/>
              </a:lnSpc>
              <a:spcBef>
                <a:spcPts val="0"/>
              </a:spcBef>
              <a:spcAft>
                <a:spcPts val="0"/>
              </a:spcAft>
              <a:buSzPts val="1600"/>
              <a:buChar char="●"/>
            </a:pPr>
            <a:r>
              <a:rPr lang="en"/>
              <a:t> Excessive return of data: o metodă care întoarce mai mult decât este nevoie;</a:t>
            </a:r>
            <a:endParaRPr/>
          </a:p>
          <a:p>
            <a:pPr marL="457200" lvl="0" indent="-330200" algn="l" rtl="0">
              <a:lnSpc>
                <a:spcPct val="115000"/>
              </a:lnSpc>
              <a:spcBef>
                <a:spcPts val="0"/>
              </a:spcBef>
              <a:spcAft>
                <a:spcPts val="0"/>
              </a:spcAft>
              <a:buSzPts val="1600"/>
              <a:buChar char="●"/>
            </a:pPr>
            <a:r>
              <a:rPr lang="en"/>
              <a:t> Excessively long line of code (or God Line): O linie excesiv de lungă care e foarte dificil de citit, înţeles şi de depanat. Exemplu:</a:t>
            </a:r>
            <a:endParaRPr/>
          </a:p>
          <a:p>
            <a:pPr marL="457200" lvl="0" indent="0" algn="l" rtl="0">
              <a:lnSpc>
                <a:spcPct val="115000"/>
              </a:lnSpc>
              <a:spcBef>
                <a:spcPts val="1000"/>
              </a:spcBef>
              <a:spcAft>
                <a:spcPts val="0"/>
              </a:spcAft>
              <a:buNone/>
            </a:pPr>
            <a:endParaRPr/>
          </a:p>
          <a:p>
            <a:pPr marL="457200" lvl="0" indent="0" algn="l" rtl="0">
              <a:lnSpc>
                <a:spcPct val="115000"/>
              </a:lnSpc>
              <a:spcBef>
                <a:spcPts val="1000"/>
              </a:spcBef>
              <a:spcAft>
                <a:spcPts val="1000"/>
              </a:spcAft>
              <a:buNone/>
            </a:pPr>
            <a:r>
              <a:rPr lang="en" b="1">
                <a:latin typeface="Open Sans"/>
                <a:ea typeface="Open Sans"/>
                <a:cs typeface="Open Sans"/>
                <a:sym typeface="Open Sans"/>
              </a:rPr>
              <a:t>  new XYZ(s).doSomething(buildParam1(x), buildParam2(x), buildParam3(x), a + Math.sin(x)*Math.tan(x*y + z)).doAnythingElse().build().sendRequest();</a:t>
            </a:r>
            <a:endParaRPr b="1">
              <a:latin typeface="Open Sans"/>
              <a:ea typeface="Open Sans"/>
              <a:cs typeface="Open Sans"/>
              <a:sym typeface="Open Sans"/>
            </a:endParaRPr>
          </a:p>
        </p:txBody>
      </p:sp>
      <p:sp>
        <p:nvSpPr>
          <p:cNvPr id="153" name="Google Shape;153;p2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0"/>
          <p:cNvSpPr txBox="1">
            <a:spLocks noGrp="1"/>
          </p:cNvSpPr>
          <p:nvPr>
            <p:ph type="title"/>
          </p:nvPr>
        </p:nvSpPr>
        <p:spPr>
          <a:xfrm>
            <a:off x="411425" y="282575"/>
            <a:ext cx="8373600" cy="585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100"/>
              <a:buNone/>
            </a:pPr>
            <a:r>
              <a:rPr lang="en"/>
              <a:t>LA CE E BUNĂ REFACTORIZAREA?</a:t>
            </a:r>
            <a:endParaRPr/>
          </a:p>
        </p:txBody>
      </p:sp>
      <p:sp>
        <p:nvSpPr>
          <p:cNvPr id="159" name="Google Shape;159;p30"/>
          <p:cNvSpPr txBox="1">
            <a:spLocks noGrp="1"/>
          </p:cNvSpPr>
          <p:nvPr>
            <p:ph type="body" idx="1"/>
          </p:nvPr>
        </p:nvSpPr>
        <p:spPr>
          <a:xfrm>
            <a:off x="411550" y="841900"/>
            <a:ext cx="8373600" cy="38400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
              <a:t>Refactorizarea vizează în principal îmbunătățirea structurală a unui codul existent – cod care a fost testat și validat anterior - având ca obiective finale:</a:t>
            </a:r>
            <a:endParaRPr/>
          </a:p>
          <a:p>
            <a:pPr marL="45720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Reducerea complexității prin:</a:t>
            </a:r>
            <a:endParaRPr/>
          </a:p>
          <a:p>
            <a:pPr marL="914400" lvl="1" indent="-330200" algn="l" rtl="0">
              <a:lnSpc>
                <a:spcPct val="115000"/>
              </a:lnSpc>
              <a:spcBef>
                <a:spcPts val="0"/>
              </a:spcBef>
              <a:spcAft>
                <a:spcPts val="0"/>
              </a:spcAft>
              <a:buSzPts val="1600"/>
              <a:buChar char="○"/>
            </a:pPr>
            <a:r>
              <a:rPr lang="en"/>
              <a:t>eliminarea codului duplicat sau „umflat” artificial;</a:t>
            </a:r>
            <a:endParaRPr/>
          </a:p>
          <a:p>
            <a:pPr marL="914400" lvl="1" indent="-330200" algn="l" rtl="0">
              <a:lnSpc>
                <a:spcPct val="115000"/>
              </a:lnSpc>
              <a:spcBef>
                <a:spcPts val="0"/>
              </a:spcBef>
              <a:spcAft>
                <a:spcPts val="0"/>
              </a:spcAft>
              <a:buSzPts val="1600"/>
              <a:buChar char="○"/>
            </a:pPr>
            <a:r>
              <a:rPr lang="en"/>
              <a:t>agregarea funcționalităților similare într-un singur loc;</a:t>
            </a:r>
            <a:endParaRPr/>
          </a:p>
          <a:p>
            <a:pPr marL="91440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Creșterea lizibilității și implicit a mentenabilității codului;</a:t>
            </a:r>
            <a:endParaRPr/>
          </a:p>
          <a:p>
            <a:pPr marL="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Modificarea internă a acestuia în vederea extinderii codului cu noi opțiuni (capacitatea codului de a fi extensibil);</a:t>
            </a:r>
            <a:endParaRPr/>
          </a:p>
          <a:p>
            <a:pPr marL="457200" lvl="0" indent="0" algn="l" rtl="0">
              <a:lnSpc>
                <a:spcPct val="115000"/>
              </a:lnSpc>
              <a:spcBef>
                <a:spcPts val="1000"/>
              </a:spcBef>
              <a:spcAft>
                <a:spcPts val="0"/>
              </a:spcAft>
              <a:buNone/>
            </a:pPr>
            <a:endParaRPr sz="100"/>
          </a:p>
          <a:p>
            <a:pPr marL="457200" lvl="0" indent="-330200" algn="l" rtl="0">
              <a:lnSpc>
                <a:spcPct val="115000"/>
              </a:lnSpc>
              <a:spcBef>
                <a:spcPts val="1000"/>
              </a:spcBef>
              <a:spcAft>
                <a:spcPts val="0"/>
              </a:spcAft>
              <a:buSzPts val="1600"/>
              <a:buChar char="●"/>
            </a:pPr>
            <a:r>
              <a:rPr lang="en"/>
              <a:t>Deseori ajută la descoperirea unor defecte „ascunse”;</a:t>
            </a:r>
            <a:endParaRPr/>
          </a:p>
        </p:txBody>
      </p:sp>
      <p:sp>
        <p:nvSpPr>
          <p:cNvPr id="160" name="Google Shape;160;p3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TW Master - Blue/Purple">
  <a:themeElements>
    <a:clrScheme name="BLUE PURPLE">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7105B273C4DE8448CDDBEE7FB52AF9D" ma:contentTypeVersion="4" ma:contentTypeDescription="Create a new document." ma:contentTypeScope="" ma:versionID="c3fe2aabe936898fad349339ba831a4b">
  <xsd:schema xmlns:xsd="http://www.w3.org/2001/XMLSchema" xmlns:xs="http://www.w3.org/2001/XMLSchema" xmlns:p="http://schemas.microsoft.com/office/2006/metadata/properties" xmlns:ns2="849bcb71-18f6-4b5b-9727-bb6cf041d844" targetNamespace="http://schemas.microsoft.com/office/2006/metadata/properties" ma:root="true" ma:fieldsID="f191a919b55b1e0651e3bf259d8eded4" ns2:_="">
    <xsd:import namespace="849bcb71-18f6-4b5b-9727-bb6cf041d84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9bcb71-18f6-4b5b-9727-bb6cf041d84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E8D878F-55D8-4E9C-9DFD-CB3E8C3E7AE5}"/>
</file>

<file path=customXml/itemProps2.xml><?xml version="1.0" encoding="utf-8"?>
<ds:datastoreItem xmlns:ds="http://schemas.openxmlformats.org/officeDocument/2006/customXml" ds:itemID="{6BE06837-2350-483B-BE2E-C23E9CD46CAF}"/>
</file>

<file path=customXml/itemProps3.xml><?xml version="1.0" encoding="utf-8"?>
<ds:datastoreItem xmlns:ds="http://schemas.openxmlformats.org/officeDocument/2006/customXml" ds:itemID="{2CE0B452-EFB8-4F95-BB50-952F021E4DF8}"/>
</file>

<file path=docProps/app.xml><?xml version="1.0" encoding="utf-8"?>
<Properties xmlns="http://schemas.openxmlformats.org/officeDocument/2006/extended-properties" xmlns:vt="http://schemas.openxmlformats.org/officeDocument/2006/docPropsVTypes">
  <TotalTime>0</TotalTime>
  <Words>2138</Words>
  <Application>Microsoft Macintosh PowerPoint</Application>
  <PresentationFormat>On-screen Show (16:9)</PresentationFormat>
  <Paragraphs>214</Paragraphs>
  <Slides>34</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Open Sans</vt:lpstr>
      <vt:lpstr>Open Sans SemiBold</vt:lpstr>
      <vt:lpstr>Open Sans Light</vt:lpstr>
      <vt:lpstr>TW Master - Blue/Purple</vt:lpstr>
      <vt:lpstr>Refactorizare</vt:lpstr>
      <vt:lpstr>CE ESTE ȘI LA CE E BUNĂ REFACTORIZAREA?</vt:lpstr>
      <vt:lpstr>CUM APARE NEVOIA DE REFACTORIZARE?</vt:lpstr>
      <vt:lpstr>CÂND REFACTORIZEZ?</vt:lpstr>
      <vt:lpstr>Bad Code Smells are Symptoms of poor design or implementation choices.</vt:lpstr>
      <vt:lpstr>CODE „SMELLS” – LA NIVEL DE APLICATIE</vt:lpstr>
      <vt:lpstr>CODE „SMELLS” – LA NIVEL DE CLASE</vt:lpstr>
      <vt:lpstr>CODE „SMELLS” – LA NIVEL DE METODE</vt:lpstr>
      <vt:lpstr>LA CE E BUNĂ REFACTORIZAREA?</vt:lpstr>
      <vt:lpstr>CE NU ESTE REFACTORIZAREA</vt:lpstr>
      <vt:lpstr>REFACTORIZAREA CODULUI != REWRITE/REWORK</vt:lpstr>
      <vt:lpstr>CÂND NU REFACTORIZEZ?</vt:lpstr>
      <vt:lpstr>CE RISC ATUNCI CÂND NU REFACTORIZEZ?</vt:lpstr>
      <vt:lpstr>REZULTATELE REFACTORIZĂRII CODULUI</vt:lpstr>
      <vt:lpstr>TEHNICI DE REFACTORIZARE A CODULUI</vt:lpstr>
      <vt:lpstr>NETBEANS: RENAME METHOD </vt:lpstr>
      <vt:lpstr>ANDROID STUDIO: PULL UP</vt:lpstr>
      <vt:lpstr>TEHNICI DE REFACTORIZARE A CODULUI</vt:lpstr>
      <vt:lpstr>ANDROID STUDIO: EXTRACT CONSTANT</vt:lpstr>
      <vt:lpstr>ANDROID STUDIO: EXTRACT FIELD</vt:lpstr>
      <vt:lpstr>ANDROID STUDIO: EXTRACT INTERFACE</vt:lpstr>
      <vt:lpstr>RUBYMINE: MOVE METHODS -&gt; NEW CLASS</vt:lpstr>
      <vt:lpstr>TEHNICI DE REFACTORIZARE A CODULUI</vt:lpstr>
      <vt:lpstr>XAMARIN: ENCAPSULATE FIELD </vt:lpstr>
      <vt:lpstr>INTELLIJ: REPLACE CONSTUCTOR WITH FACTORY METHOD</vt:lpstr>
      <vt:lpstr>PowerPoint Presentation</vt:lpstr>
      <vt:lpstr>BUNE PRACTICI PENTRU REFACTORIZARE</vt:lpstr>
      <vt:lpstr>RESTAUREAZĂ CODUL INIȚIAL ATUNCI CÂND REFACTORIZAREA EȘUEAZĂ (FOLOSIND UN VCS)</vt:lpstr>
      <vt:lpstr>CREEAZĂ-ȚI O SUITĂ DE TESTE ÎNAINTE DE A REALIZA PRIMA OPERAȚIE DE REFACTORIZARE</vt:lpstr>
      <vt:lpstr>REFACTORIZEAZĂ ÎN PAȘI CÂT MAI MICI</vt:lpstr>
      <vt:lpstr>TESTEAZĂ MODIFICĂRILE DUPĂ FIECARE REFACTORIZARE</vt:lpstr>
      <vt:lpstr>REFACTORIZEAZĂ CODUL AUTOMAT (FOLOSIND UN IDE) ȘI NU REFACTORIZA MANUAL DECÂT ÎN SITUAȚII EXCEPȚIONALE</vt:lpstr>
      <vt:lpstr>NU COMBINA REFACTORIZAREA CU BUG-FIXING-UL ȘI/SAU CU EXTINDEREA FUNCȚIONALITĂȚII</vt:lpstr>
      <vt:lpstr>Any fool can write code that a computer can understand. Good programmers write code that human can understand.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Refactorizare</dc:title>
  <cp:lastModifiedBy>Alin Stefanescu</cp:lastModifiedBy>
  <cp:revision>1</cp:revision>
  <dcterms:modified xsi:type="dcterms:W3CDTF">2022-04-01T13:57:59Z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0x01010037105B273C4DE8448CDDBEE7FB52AF9D</vt:lpwstr>
  </property>
</Properties>
</file>